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1" r:id="rId1"/>
  </p:sldMasterIdLst>
  <p:notesMasterIdLst>
    <p:notesMasterId r:id="rId32"/>
  </p:notesMasterIdLst>
  <p:sldIdLst>
    <p:sldId id="318" r:id="rId2"/>
    <p:sldId id="290" r:id="rId3"/>
    <p:sldId id="319" r:id="rId4"/>
    <p:sldId id="294" r:id="rId5"/>
    <p:sldId id="295" r:id="rId6"/>
    <p:sldId id="304" r:id="rId7"/>
    <p:sldId id="305" r:id="rId8"/>
    <p:sldId id="297" r:id="rId9"/>
    <p:sldId id="335" r:id="rId10"/>
    <p:sldId id="325" r:id="rId11"/>
    <p:sldId id="287" r:id="rId12"/>
    <p:sldId id="326" r:id="rId13"/>
    <p:sldId id="327" r:id="rId14"/>
    <p:sldId id="328" r:id="rId15"/>
    <p:sldId id="299" r:id="rId16"/>
    <p:sldId id="293" r:id="rId17"/>
    <p:sldId id="333" r:id="rId18"/>
    <p:sldId id="307" r:id="rId19"/>
    <p:sldId id="324" r:id="rId20"/>
    <p:sldId id="292" r:id="rId21"/>
    <p:sldId id="316" r:id="rId22"/>
    <p:sldId id="315" r:id="rId23"/>
    <p:sldId id="320" r:id="rId24"/>
    <p:sldId id="330" r:id="rId25"/>
    <p:sldId id="334" r:id="rId26"/>
    <p:sldId id="314" r:id="rId27"/>
    <p:sldId id="323" r:id="rId28"/>
    <p:sldId id="298" r:id="rId29"/>
    <p:sldId id="317" r:id="rId30"/>
    <p:sldId id="32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7B5"/>
    <a:srgbClr val="8CC7B5"/>
    <a:srgbClr val="DCC7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20"/>
    <p:restoredTop sz="67085"/>
  </p:normalViewPr>
  <p:slideViewPr>
    <p:cSldViewPr snapToGrid="0" snapToObjects="1">
      <p:cViewPr>
        <p:scale>
          <a:sx n="71" d="100"/>
          <a:sy n="71" d="100"/>
        </p:scale>
        <p:origin x="1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D7B56-0D1E-644B-859F-C50427AD0A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4F0DAE1-2DB9-1442-8AF4-33D9F9790502}">
      <dgm:prSet phldrT="[Text]"/>
      <dgm:spPr/>
      <dgm:t>
        <a:bodyPr/>
        <a:lstStyle/>
        <a:p>
          <a:r>
            <a:rPr lang="en-US" dirty="0"/>
            <a:t>Data</a:t>
          </a:r>
        </a:p>
      </dgm:t>
    </dgm:pt>
    <dgm:pt modelId="{0A75EA1D-D45F-5142-84B1-C567EC14C11A}" type="parTrans" cxnId="{5B8EE592-DE89-C24E-A9C4-B29EE730B5CD}">
      <dgm:prSet/>
      <dgm:spPr/>
      <dgm:t>
        <a:bodyPr/>
        <a:lstStyle/>
        <a:p>
          <a:endParaRPr lang="en-US"/>
        </a:p>
      </dgm:t>
    </dgm:pt>
    <dgm:pt modelId="{02979BC7-3943-0A46-8642-AAA854539181}" type="sibTrans" cxnId="{5B8EE592-DE89-C24E-A9C4-B29EE730B5CD}">
      <dgm:prSet/>
      <dgm:spPr/>
      <dgm:t>
        <a:bodyPr/>
        <a:lstStyle/>
        <a:p>
          <a:endParaRPr lang="en-US"/>
        </a:p>
      </dgm:t>
    </dgm:pt>
    <dgm:pt modelId="{C9BF4DAF-9CDD-054C-9334-A4C25F12F278}" type="asst">
      <dgm:prSet phldrT="[Text]"/>
      <dgm:spPr/>
      <dgm:t>
        <a:bodyPr/>
        <a:lstStyle/>
        <a:p>
          <a:r>
            <a:rPr lang="en-US" dirty="0"/>
            <a:t>Categorical (qualitative)</a:t>
          </a:r>
        </a:p>
      </dgm:t>
    </dgm:pt>
    <dgm:pt modelId="{25BCC62D-B0CE-2243-BA83-E664D91BD007}" type="parTrans" cxnId="{86F0AE00-331F-CC4C-8953-656152334057}">
      <dgm:prSet/>
      <dgm:spPr/>
      <dgm:t>
        <a:bodyPr/>
        <a:lstStyle/>
        <a:p>
          <a:endParaRPr lang="en-US"/>
        </a:p>
      </dgm:t>
    </dgm:pt>
    <dgm:pt modelId="{449E7DDF-4FDD-124B-9A7A-4A97397463D8}" type="sibTrans" cxnId="{86F0AE00-331F-CC4C-8953-656152334057}">
      <dgm:prSet/>
      <dgm:spPr/>
      <dgm:t>
        <a:bodyPr/>
        <a:lstStyle/>
        <a:p>
          <a:endParaRPr lang="en-US"/>
        </a:p>
      </dgm:t>
    </dgm:pt>
    <dgm:pt modelId="{59B7804B-AB79-4C4A-9419-FC7651FA9FDD}" type="asst">
      <dgm:prSet/>
      <dgm:spPr/>
      <dgm:t>
        <a:bodyPr/>
        <a:lstStyle/>
        <a:p>
          <a:r>
            <a:rPr lang="en-US" dirty="0"/>
            <a:t>Numerical (quantitative)</a:t>
          </a:r>
        </a:p>
      </dgm:t>
    </dgm:pt>
    <dgm:pt modelId="{B023E4B7-5F45-7F49-B66D-993B0FAA80F4}" type="parTrans" cxnId="{B97248E5-7FB0-B841-B2F1-874C9663CEF3}">
      <dgm:prSet/>
      <dgm:spPr/>
      <dgm:t>
        <a:bodyPr/>
        <a:lstStyle/>
        <a:p>
          <a:endParaRPr lang="en-US"/>
        </a:p>
      </dgm:t>
    </dgm:pt>
    <dgm:pt modelId="{78A614A9-C2B7-0A4D-A61A-9DBCEA80DD02}" type="sibTrans" cxnId="{B97248E5-7FB0-B841-B2F1-874C9663CEF3}">
      <dgm:prSet/>
      <dgm:spPr/>
      <dgm:t>
        <a:bodyPr/>
        <a:lstStyle/>
        <a:p>
          <a:endParaRPr lang="en-US"/>
        </a:p>
      </dgm:t>
    </dgm:pt>
    <dgm:pt modelId="{547FE725-48E1-3A40-BFA0-84CE7FDA0528}" type="asst">
      <dgm:prSet phldrT="[Text]"/>
      <dgm:spPr/>
      <dgm:t>
        <a:bodyPr/>
        <a:lstStyle/>
        <a:p>
          <a:r>
            <a:rPr lang="en-US" dirty="0"/>
            <a:t>Ordinal</a:t>
          </a:r>
        </a:p>
      </dgm:t>
    </dgm:pt>
    <dgm:pt modelId="{B9E44BD5-7313-5545-A167-54BA252F7E8C}" type="parTrans" cxnId="{6610BC2D-9B76-9041-BCB4-758A62309CDC}">
      <dgm:prSet/>
      <dgm:spPr/>
      <dgm:t>
        <a:bodyPr/>
        <a:lstStyle/>
        <a:p>
          <a:endParaRPr lang="en-US"/>
        </a:p>
      </dgm:t>
    </dgm:pt>
    <dgm:pt modelId="{18C6D5AC-EAAF-184E-B572-C78DC9D872BE}" type="sibTrans" cxnId="{6610BC2D-9B76-9041-BCB4-758A62309CDC}">
      <dgm:prSet/>
      <dgm:spPr/>
      <dgm:t>
        <a:bodyPr/>
        <a:lstStyle/>
        <a:p>
          <a:endParaRPr lang="en-US"/>
        </a:p>
      </dgm:t>
    </dgm:pt>
    <dgm:pt modelId="{1650860C-A93E-FB40-A20A-AB1283E40D19}" type="asst">
      <dgm:prSet/>
      <dgm:spPr/>
      <dgm:t>
        <a:bodyPr/>
        <a:lstStyle/>
        <a:p>
          <a:r>
            <a:rPr lang="en-US" dirty="0"/>
            <a:t> Discrete</a:t>
          </a:r>
        </a:p>
      </dgm:t>
    </dgm:pt>
    <dgm:pt modelId="{D16B8EFB-D6A3-1A4F-9E3B-6B311FF7C796}" type="parTrans" cxnId="{E34F7C30-43DD-784A-B766-92078BAD571B}">
      <dgm:prSet/>
      <dgm:spPr/>
      <dgm:t>
        <a:bodyPr/>
        <a:lstStyle/>
        <a:p>
          <a:endParaRPr lang="en-US"/>
        </a:p>
      </dgm:t>
    </dgm:pt>
    <dgm:pt modelId="{EB5E7706-CB94-BD45-9F81-C9A6425AFB9C}" type="sibTrans" cxnId="{E34F7C30-43DD-784A-B766-92078BAD571B}">
      <dgm:prSet/>
      <dgm:spPr/>
      <dgm:t>
        <a:bodyPr/>
        <a:lstStyle/>
        <a:p>
          <a:endParaRPr lang="en-US"/>
        </a:p>
      </dgm:t>
    </dgm:pt>
    <dgm:pt modelId="{8BFD9019-00C2-5848-90CE-2B5328C8F6F9}" type="asst">
      <dgm:prSet/>
      <dgm:spPr/>
      <dgm:t>
        <a:bodyPr/>
        <a:lstStyle/>
        <a:p>
          <a:r>
            <a:rPr lang="en-US" dirty="0"/>
            <a:t>Continuous</a:t>
          </a:r>
        </a:p>
      </dgm:t>
    </dgm:pt>
    <dgm:pt modelId="{692E75E4-97B8-D24D-B54F-ABBC01E3BE2A}" type="parTrans" cxnId="{7CEB1813-348B-C140-AF14-52A6DDE8D5A4}">
      <dgm:prSet/>
      <dgm:spPr/>
      <dgm:t>
        <a:bodyPr/>
        <a:lstStyle/>
        <a:p>
          <a:endParaRPr lang="en-US"/>
        </a:p>
      </dgm:t>
    </dgm:pt>
    <dgm:pt modelId="{EBF11994-BEB5-A84D-986C-00580E0907AB}" type="sibTrans" cxnId="{7CEB1813-348B-C140-AF14-52A6DDE8D5A4}">
      <dgm:prSet/>
      <dgm:spPr/>
      <dgm:t>
        <a:bodyPr/>
        <a:lstStyle/>
        <a:p>
          <a:endParaRPr lang="en-US"/>
        </a:p>
      </dgm:t>
    </dgm:pt>
    <dgm:pt modelId="{28F2791F-0DEB-A145-B183-C254E77C4E75}" type="asst">
      <dgm:prSet phldrT="[Text]"/>
      <dgm:spPr/>
      <dgm:t>
        <a:bodyPr/>
        <a:lstStyle/>
        <a:p>
          <a:r>
            <a:rPr lang="en-US" dirty="0"/>
            <a:t>Nominal</a:t>
          </a:r>
        </a:p>
      </dgm:t>
    </dgm:pt>
    <dgm:pt modelId="{64C27216-EFED-E24A-9009-3ED10C508C98}" type="parTrans" cxnId="{022AB3A8-C0B8-4E43-B22E-18FEBA5C10AC}">
      <dgm:prSet/>
      <dgm:spPr/>
      <dgm:t>
        <a:bodyPr/>
        <a:lstStyle/>
        <a:p>
          <a:endParaRPr lang="en-US"/>
        </a:p>
      </dgm:t>
    </dgm:pt>
    <dgm:pt modelId="{9DADC54C-411A-6A42-AF1B-8906B0CA0865}" type="sibTrans" cxnId="{022AB3A8-C0B8-4E43-B22E-18FEBA5C10AC}">
      <dgm:prSet/>
      <dgm:spPr/>
      <dgm:t>
        <a:bodyPr/>
        <a:lstStyle/>
        <a:p>
          <a:endParaRPr lang="en-US"/>
        </a:p>
      </dgm:t>
    </dgm:pt>
    <dgm:pt modelId="{64EF5C55-0112-F049-97F6-874EB9641BD3}" type="pres">
      <dgm:prSet presAssocID="{D18D7B56-0D1E-644B-859F-C50427AD0ACF}" presName="hierChild1" presStyleCnt="0">
        <dgm:presLayoutVars>
          <dgm:orgChart val="1"/>
          <dgm:chPref val="1"/>
          <dgm:dir/>
          <dgm:animOne val="branch"/>
          <dgm:animLvl val="lvl"/>
          <dgm:resizeHandles/>
        </dgm:presLayoutVars>
      </dgm:prSet>
      <dgm:spPr/>
    </dgm:pt>
    <dgm:pt modelId="{A9D612B8-1455-3149-B9FE-96D835ECB912}" type="pres">
      <dgm:prSet presAssocID="{94F0DAE1-2DB9-1442-8AF4-33D9F9790502}" presName="hierRoot1" presStyleCnt="0">
        <dgm:presLayoutVars>
          <dgm:hierBranch val="init"/>
        </dgm:presLayoutVars>
      </dgm:prSet>
      <dgm:spPr/>
    </dgm:pt>
    <dgm:pt modelId="{6A8451A7-A51F-8440-BB5A-868F36E14A0A}" type="pres">
      <dgm:prSet presAssocID="{94F0DAE1-2DB9-1442-8AF4-33D9F9790502}" presName="rootComposite1" presStyleCnt="0"/>
      <dgm:spPr/>
    </dgm:pt>
    <dgm:pt modelId="{29DA1152-A3EA-D949-9611-CDDF376CB2FA}" type="pres">
      <dgm:prSet presAssocID="{94F0DAE1-2DB9-1442-8AF4-33D9F9790502}" presName="rootText1" presStyleLbl="node0" presStyleIdx="0" presStyleCnt="1">
        <dgm:presLayoutVars>
          <dgm:chPref val="3"/>
        </dgm:presLayoutVars>
      </dgm:prSet>
      <dgm:spPr/>
    </dgm:pt>
    <dgm:pt modelId="{7C23F72C-C286-684C-8304-784A88E5A0E7}" type="pres">
      <dgm:prSet presAssocID="{94F0DAE1-2DB9-1442-8AF4-33D9F9790502}" presName="rootConnector1" presStyleLbl="node1" presStyleIdx="0" presStyleCnt="0"/>
      <dgm:spPr/>
    </dgm:pt>
    <dgm:pt modelId="{87DC2D35-1653-3A45-9648-7EDE3798111C}" type="pres">
      <dgm:prSet presAssocID="{94F0DAE1-2DB9-1442-8AF4-33D9F9790502}" presName="hierChild2" presStyleCnt="0"/>
      <dgm:spPr/>
    </dgm:pt>
    <dgm:pt modelId="{D60C052C-6DFD-5544-AA88-3211902EEEEF}" type="pres">
      <dgm:prSet presAssocID="{94F0DAE1-2DB9-1442-8AF4-33D9F9790502}" presName="hierChild3" presStyleCnt="0"/>
      <dgm:spPr/>
    </dgm:pt>
    <dgm:pt modelId="{7D4CED08-C72F-734B-AEAC-0813BB911851}" type="pres">
      <dgm:prSet presAssocID="{25BCC62D-B0CE-2243-BA83-E664D91BD007}" presName="Name111" presStyleLbl="parChTrans1D2" presStyleIdx="0" presStyleCnt="2"/>
      <dgm:spPr/>
    </dgm:pt>
    <dgm:pt modelId="{DEFB4225-C071-BD48-8BA0-A70671B88AFF}" type="pres">
      <dgm:prSet presAssocID="{C9BF4DAF-9CDD-054C-9334-A4C25F12F278}" presName="hierRoot3" presStyleCnt="0">
        <dgm:presLayoutVars>
          <dgm:hierBranch val="init"/>
        </dgm:presLayoutVars>
      </dgm:prSet>
      <dgm:spPr/>
    </dgm:pt>
    <dgm:pt modelId="{995F3A1B-5D59-1B43-A76C-94D76C54CC7A}" type="pres">
      <dgm:prSet presAssocID="{C9BF4DAF-9CDD-054C-9334-A4C25F12F278}" presName="rootComposite3" presStyleCnt="0"/>
      <dgm:spPr/>
    </dgm:pt>
    <dgm:pt modelId="{6B92B066-8A6D-C545-8AB2-7A4FA4B8CC4E}" type="pres">
      <dgm:prSet presAssocID="{C9BF4DAF-9CDD-054C-9334-A4C25F12F278}" presName="rootText3" presStyleLbl="asst1" presStyleIdx="0" presStyleCnt="6">
        <dgm:presLayoutVars>
          <dgm:chPref val="3"/>
        </dgm:presLayoutVars>
      </dgm:prSet>
      <dgm:spPr/>
    </dgm:pt>
    <dgm:pt modelId="{039835DE-5668-9B4E-94CD-6E655D616EEE}" type="pres">
      <dgm:prSet presAssocID="{C9BF4DAF-9CDD-054C-9334-A4C25F12F278}" presName="rootConnector3" presStyleLbl="asst1" presStyleIdx="0" presStyleCnt="6"/>
      <dgm:spPr/>
    </dgm:pt>
    <dgm:pt modelId="{487BFE89-1DAA-784E-860C-FDD08C63A9DE}" type="pres">
      <dgm:prSet presAssocID="{C9BF4DAF-9CDD-054C-9334-A4C25F12F278}" presName="hierChild6" presStyleCnt="0"/>
      <dgm:spPr/>
    </dgm:pt>
    <dgm:pt modelId="{08CE6304-0BD3-EC4A-AA3E-EB58AACC91C6}" type="pres">
      <dgm:prSet presAssocID="{C9BF4DAF-9CDD-054C-9334-A4C25F12F278}" presName="hierChild7" presStyleCnt="0"/>
      <dgm:spPr/>
    </dgm:pt>
    <dgm:pt modelId="{E7CC0DE2-8DD1-1E4C-8282-05E9208992D8}" type="pres">
      <dgm:prSet presAssocID="{64C27216-EFED-E24A-9009-3ED10C508C98}" presName="Name111" presStyleLbl="parChTrans1D3" presStyleIdx="0" presStyleCnt="4"/>
      <dgm:spPr/>
    </dgm:pt>
    <dgm:pt modelId="{9B26083B-ACC0-9E4F-B970-91990F31D59D}" type="pres">
      <dgm:prSet presAssocID="{28F2791F-0DEB-A145-B183-C254E77C4E75}" presName="hierRoot3" presStyleCnt="0">
        <dgm:presLayoutVars>
          <dgm:hierBranch val="init"/>
        </dgm:presLayoutVars>
      </dgm:prSet>
      <dgm:spPr/>
    </dgm:pt>
    <dgm:pt modelId="{4FC22DDE-2A50-074E-9A76-ABA5095AE085}" type="pres">
      <dgm:prSet presAssocID="{28F2791F-0DEB-A145-B183-C254E77C4E75}" presName="rootComposite3" presStyleCnt="0"/>
      <dgm:spPr/>
    </dgm:pt>
    <dgm:pt modelId="{6ED747BA-B0CC-2A40-A10D-D58BC95D76C1}" type="pres">
      <dgm:prSet presAssocID="{28F2791F-0DEB-A145-B183-C254E77C4E75}" presName="rootText3" presStyleLbl="asst1" presStyleIdx="1" presStyleCnt="6">
        <dgm:presLayoutVars>
          <dgm:chPref val="3"/>
        </dgm:presLayoutVars>
      </dgm:prSet>
      <dgm:spPr/>
    </dgm:pt>
    <dgm:pt modelId="{DC103334-4FA8-6F4C-AB46-3618DA8BF92B}" type="pres">
      <dgm:prSet presAssocID="{28F2791F-0DEB-A145-B183-C254E77C4E75}" presName="rootConnector3" presStyleLbl="asst1" presStyleIdx="1" presStyleCnt="6"/>
      <dgm:spPr/>
    </dgm:pt>
    <dgm:pt modelId="{D941EB6C-6578-8641-B868-7E83204DDD1C}" type="pres">
      <dgm:prSet presAssocID="{28F2791F-0DEB-A145-B183-C254E77C4E75}" presName="hierChild6" presStyleCnt="0"/>
      <dgm:spPr/>
    </dgm:pt>
    <dgm:pt modelId="{A84AD0D9-3C6C-5E41-8504-058A7121E055}" type="pres">
      <dgm:prSet presAssocID="{28F2791F-0DEB-A145-B183-C254E77C4E75}" presName="hierChild7" presStyleCnt="0"/>
      <dgm:spPr/>
    </dgm:pt>
    <dgm:pt modelId="{7A0B29A6-0DFE-A746-995F-E8BBAE6480A9}" type="pres">
      <dgm:prSet presAssocID="{B9E44BD5-7313-5545-A167-54BA252F7E8C}" presName="Name111" presStyleLbl="parChTrans1D3" presStyleIdx="1" presStyleCnt="4"/>
      <dgm:spPr/>
    </dgm:pt>
    <dgm:pt modelId="{A2C109F4-2509-304A-9721-275BDF44A108}" type="pres">
      <dgm:prSet presAssocID="{547FE725-48E1-3A40-BFA0-84CE7FDA0528}" presName="hierRoot3" presStyleCnt="0">
        <dgm:presLayoutVars>
          <dgm:hierBranch val="init"/>
        </dgm:presLayoutVars>
      </dgm:prSet>
      <dgm:spPr/>
    </dgm:pt>
    <dgm:pt modelId="{76508B82-25EE-C549-A9EF-EF465B7CAE3D}" type="pres">
      <dgm:prSet presAssocID="{547FE725-48E1-3A40-BFA0-84CE7FDA0528}" presName="rootComposite3" presStyleCnt="0"/>
      <dgm:spPr/>
    </dgm:pt>
    <dgm:pt modelId="{823F02B6-09B3-394D-8D27-7A3F7C3EE822}" type="pres">
      <dgm:prSet presAssocID="{547FE725-48E1-3A40-BFA0-84CE7FDA0528}" presName="rootText3" presStyleLbl="asst1" presStyleIdx="2" presStyleCnt="6">
        <dgm:presLayoutVars>
          <dgm:chPref val="3"/>
        </dgm:presLayoutVars>
      </dgm:prSet>
      <dgm:spPr/>
    </dgm:pt>
    <dgm:pt modelId="{302A3DDB-40A7-8847-ABDA-2008EE1FB822}" type="pres">
      <dgm:prSet presAssocID="{547FE725-48E1-3A40-BFA0-84CE7FDA0528}" presName="rootConnector3" presStyleLbl="asst1" presStyleIdx="2" presStyleCnt="6"/>
      <dgm:spPr/>
    </dgm:pt>
    <dgm:pt modelId="{F43DE913-1467-0E40-AD55-D1749C2976E0}" type="pres">
      <dgm:prSet presAssocID="{547FE725-48E1-3A40-BFA0-84CE7FDA0528}" presName="hierChild6" presStyleCnt="0"/>
      <dgm:spPr/>
    </dgm:pt>
    <dgm:pt modelId="{941A5576-6F0F-4141-BB9E-3FB2E8A4B9E8}" type="pres">
      <dgm:prSet presAssocID="{547FE725-48E1-3A40-BFA0-84CE7FDA0528}" presName="hierChild7" presStyleCnt="0"/>
      <dgm:spPr/>
    </dgm:pt>
    <dgm:pt modelId="{1E6B1EA9-447C-4B4C-87C7-883C3F505969}" type="pres">
      <dgm:prSet presAssocID="{B023E4B7-5F45-7F49-B66D-993B0FAA80F4}" presName="Name111" presStyleLbl="parChTrans1D2" presStyleIdx="1" presStyleCnt="2"/>
      <dgm:spPr/>
    </dgm:pt>
    <dgm:pt modelId="{75E3E0B8-5647-BE43-B260-891DF6DA7E80}" type="pres">
      <dgm:prSet presAssocID="{59B7804B-AB79-4C4A-9419-FC7651FA9FDD}" presName="hierRoot3" presStyleCnt="0">
        <dgm:presLayoutVars>
          <dgm:hierBranch val="init"/>
        </dgm:presLayoutVars>
      </dgm:prSet>
      <dgm:spPr/>
    </dgm:pt>
    <dgm:pt modelId="{AD8EFAD7-51DC-6944-A247-EB4A2E09E2FC}" type="pres">
      <dgm:prSet presAssocID="{59B7804B-AB79-4C4A-9419-FC7651FA9FDD}" presName="rootComposite3" presStyleCnt="0"/>
      <dgm:spPr/>
    </dgm:pt>
    <dgm:pt modelId="{5A6989A0-816E-964D-961E-DA5A702AA78A}" type="pres">
      <dgm:prSet presAssocID="{59B7804B-AB79-4C4A-9419-FC7651FA9FDD}" presName="rootText3" presStyleLbl="asst1" presStyleIdx="3" presStyleCnt="6">
        <dgm:presLayoutVars>
          <dgm:chPref val="3"/>
        </dgm:presLayoutVars>
      </dgm:prSet>
      <dgm:spPr/>
    </dgm:pt>
    <dgm:pt modelId="{ACA5114B-8CAA-5849-A5CA-68C9DCA1430F}" type="pres">
      <dgm:prSet presAssocID="{59B7804B-AB79-4C4A-9419-FC7651FA9FDD}" presName="rootConnector3" presStyleLbl="asst1" presStyleIdx="3" presStyleCnt="6"/>
      <dgm:spPr/>
    </dgm:pt>
    <dgm:pt modelId="{8510E2E7-7854-3F4D-97A0-9E43C87D77A6}" type="pres">
      <dgm:prSet presAssocID="{59B7804B-AB79-4C4A-9419-FC7651FA9FDD}" presName="hierChild6" presStyleCnt="0"/>
      <dgm:spPr/>
    </dgm:pt>
    <dgm:pt modelId="{C9A8F18B-D506-434C-A02A-1BB76F6A8EE7}" type="pres">
      <dgm:prSet presAssocID="{59B7804B-AB79-4C4A-9419-FC7651FA9FDD}" presName="hierChild7" presStyleCnt="0"/>
      <dgm:spPr/>
    </dgm:pt>
    <dgm:pt modelId="{A4B0EFED-F649-2343-B25A-1032FC6FE4C5}" type="pres">
      <dgm:prSet presAssocID="{D16B8EFB-D6A3-1A4F-9E3B-6B311FF7C796}" presName="Name111" presStyleLbl="parChTrans1D3" presStyleIdx="2" presStyleCnt="4"/>
      <dgm:spPr/>
    </dgm:pt>
    <dgm:pt modelId="{B5C21FD0-8125-314D-97F8-1871343DFE0A}" type="pres">
      <dgm:prSet presAssocID="{1650860C-A93E-FB40-A20A-AB1283E40D19}" presName="hierRoot3" presStyleCnt="0">
        <dgm:presLayoutVars>
          <dgm:hierBranch val="init"/>
        </dgm:presLayoutVars>
      </dgm:prSet>
      <dgm:spPr/>
    </dgm:pt>
    <dgm:pt modelId="{F3B631AF-381F-AE4C-9BB4-91921E3C0129}" type="pres">
      <dgm:prSet presAssocID="{1650860C-A93E-FB40-A20A-AB1283E40D19}" presName="rootComposite3" presStyleCnt="0"/>
      <dgm:spPr/>
    </dgm:pt>
    <dgm:pt modelId="{B48D5A68-3BD9-994E-A271-B5AC10ED79A7}" type="pres">
      <dgm:prSet presAssocID="{1650860C-A93E-FB40-A20A-AB1283E40D19}" presName="rootText3" presStyleLbl="asst1" presStyleIdx="4" presStyleCnt="6">
        <dgm:presLayoutVars>
          <dgm:chPref val="3"/>
        </dgm:presLayoutVars>
      </dgm:prSet>
      <dgm:spPr/>
    </dgm:pt>
    <dgm:pt modelId="{F89A203D-9CF2-3149-BC47-FBB0BAEC5DDB}" type="pres">
      <dgm:prSet presAssocID="{1650860C-A93E-FB40-A20A-AB1283E40D19}" presName="rootConnector3" presStyleLbl="asst1" presStyleIdx="4" presStyleCnt="6"/>
      <dgm:spPr/>
    </dgm:pt>
    <dgm:pt modelId="{3BD6FC2A-5949-A84A-A8F2-221A7A70F8B5}" type="pres">
      <dgm:prSet presAssocID="{1650860C-A93E-FB40-A20A-AB1283E40D19}" presName="hierChild6" presStyleCnt="0"/>
      <dgm:spPr/>
    </dgm:pt>
    <dgm:pt modelId="{C1DE9B53-888E-3449-B7EF-1B3E537A25CB}" type="pres">
      <dgm:prSet presAssocID="{1650860C-A93E-FB40-A20A-AB1283E40D19}" presName="hierChild7" presStyleCnt="0"/>
      <dgm:spPr/>
    </dgm:pt>
    <dgm:pt modelId="{F28A1EF8-3870-3B44-9846-5C9247C39CCB}" type="pres">
      <dgm:prSet presAssocID="{692E75E4-97B8-D24D-B54F-ABBC01E3BE2A}" presName="Name111" presStyleLbl="parChTrans1D3" presStyleIdx="3" presStyleCnt="4"/>
      <dgm:spPr/>
    </dgm:pt>
    <dgm:pt modelId="{2EB162A3-F21A-DB42-9AB1-B75AFCF0F020}" type="pres">
      <dgm:prSet presAssocID="{8BFD9019-00C2-5848-90CE-2B5328C8F6F9}" presName="hierRoot3" presStyleCnt="0">
        <dgm:presLayoutVars>
          <dgm:hierBranch val="init"/>
        </dgm:presLayoutVars>
      </dgm:prSet>
      <dgm:spPr/>
    </dgm:pt>
    <dgm:pt modelId="{1DE3E500-011B-1F42-A262-C344FCC8AB60}" type="pres">
      <dgm:prSet presAssocID="{8BFD9019-00C2-5848-90CE-2B5328C8F6F9}" presName="rootComposite3" presStyleCnt="0"/>
      <dgm:spPr/>
    </dgm:pt>
    <dgm:pt modelId="{E6B5939A-A50F-C54B-8B84-0912ECDD2088}" type="pres">
      <dgm:prSet presAssocID="{8BFD9019-00C2-5848-90CE-2B5328C8F6F9}" presName="rootText3" presStyleLbl="asst1" presStyleIdx="5" presStyleCnt="6">
        <dgm:presLayoutVars>
          <dgm:chPref val="3"/>
        </dgm:presLayoutVars>
      </dgm:prSet>
      <dgm:spPr/>
    </dgm:pt>
    <dgm:pt modelId="{87A4E872-A4F6-D34E-9D1C-1267BF36DB6E}" type="pres">
      <dgm:prSet presAssocID="{8BFD9019-00C2-5848-90CE-2B5328C8F6F9}" presName="rootConnector3" presStyleLbl="asst1" presStyleIdx="5" presStyleCnt="6"/>
      <dgm:spPr/>
    </dgm:pt>
    <dgm:pt modelId="{C14CE7E0-9C1E-CB40-85D0-014BF7C36B33}" type="pres">
      <dgm:prSet presAssocID="{8BFD9019-00C2-5848-90CE-2B5328C8F6F9}" presName="hierChild6" presStyleCnt="0"/>
      <dgm:spPr/>
    </dgm:pt>
    <dgm:pt modelId="{41814FD1-5374-454B-A92C-BFFB4B52028A}" type="pres">
      <dgm:prSet presAssocID="{8BFD9019-00C2-5848-90CE-2B5328C8F6F9}" presName="hierChild7" presStyleCnt="0"/>
      <dgm:spPr/>
    </dgm:pt>
  </dgm:ptLst>
  <dgm:cxnLst>
    <dgm:cxn modelId="{86F0AE00-331F-CC4C-8953-656152334057}" srcId="{94F0DAE1-2DB9-1442-8AF4-33D9F9790502}" destId="{C9BF4DAF-9CDD-054C-9334-A4C25F12F278}" srcOrd="0" destOrd="0" parTransId="{25BCC62D-B0CE-2243-BA83-E664D91BD007}" sibTransId="{449E7DDF-4FDD-124B-9A7A-4A97397463D8}"/>
    <dgm:cxn modelId="{61429F03-3393-E843-A44E-CFD67EEFB541}" type="presOf" srcId="{94F0DAE1-2DB9-1442-8AF4-33D9F9790502}" destId="{29DA1152-A3EA-D949-9611-CDDF376CB2FA}" srcOrd="0" destOrd="0" presId="urn:microsoft.com/office/officeart/2005/8/layout/orgChart1"/>
    <dgm:cxn modelId="{7CEB1813-348B-C140-AF14-52A6DDE8D5A4}" srcId="{59B7804B-AB79-4C4A-9419-FC7651FA9FDD}" destId="{8BFD9019-00C2-5848-90CE-2B5328C8F6F9}" srcOrd="1" destOrd="0" parTransId="{692E75E4-97B8-D24D-B54F-ABBC01E3BE2A}" sibTransId="{EBF11994-BEB5-A84D-986C-00580E0907AB}"/>
    <dgm:cxn modelId="{862C2820-73EC-4240-B672-9B9F913645B0}" type="presOf" srcId="{8BFD9019-00C2-5848-90CE-2B5328C8F6F9}" destId="{87A4E872-A4F6-D34E-9D1C-1267BF36DB6E}" srcOrd="1" destOrd="0" presId="urn:microsoft.com/office/officeart/2005/8/layout/orgChart1"/>
    <dgm:cxn modelId="{6610BC2D-9B76-9041-BCB4-758A62309CDC}" srcId="{C9BF4DAF-9CDD-054C-9334-A4C25F12F278}" destId="{547FE725-48E1-3A40-BFA0-84CE7FDA0528}" srcOrd="1" destOrd="0" parTransId="{B9E44BD5-7313-5545-A167-54BA252F7E8C}" sibTransId="{18C6D5AC-EAAF-184E-B572-C78DC9D872BE}"/>
    <dgm:cxn modelId="{E34F7C30-43DD-784A-B766-92078BAD571B}" srcId="{59B7804B-AB79-4C4A-9419-FC7651FA9FDD}" destId="{1650860C-A93E-FB40-A20A-AB1283E40D19}" srcOrd="0" destOrd="0" parTransId="{D16B8EFB-D6A3-1A4F-9E3B-6B311FF7C796}" sibTransId="{EB5E7706-CB94-BD45-9F81-C9A6425AFB9C}"/>
    <dgm:cxn modelId="{88B5443A-1F48-C941-AA63-E16E32F5EF60}" type="presOf" srcId="{C9BF4DAF-9CDD-054C-9334-A4C25F12F278}" destId="{039835DE-5668-9B4E-94CD-6E655D616EEE}" srcOrd="1" destOrd="0" presId="urn:microsoft.com/office/officeart/2005/8/layout/orgChart1"/>
    <dgm:cxn modelId="{79450E3B-C74B-6C47-B4D4-E07C273D2055}" type="presOf" srcId="{D16B8EFB-D6A3-1A4F-9E3B-6B311FF7C796}" destId="{A4B0EFED-F649-2343-B25A-1032FC6FE4C5}" srcOrd="0" destOrd="0" presId="urn:microsoft.com/office/officeart/2005/8/layout/orgChart1"/>
    <dgm:cxn modelId="{1CE56A4F-6C64-334F-8B47-A8B7C490CFCD}" type="presOf" srcId="{25BCC62D-B0CE-2243-BA83-E664D91BD007}" destId="{7D4CED08-C72F-734B-AEAC-0813BB911851}" srcOrd="0" destOrd="0" presId="urn:microsoft.com/office/officeart/2005/8/layout/orgChart1"/>
    <dgm:cxn modelId="{B10A4C58-359C-DD43-9A76-2EECDDA961DD}" type="presOf" srcId="{8BFD9019-00C2-5848-90CE-2B5328C8F6F9}" destId="{E6B5939A-A50F-C54B-8B84-0912ECDD2088}" srcOrd="0" destOrd="0" presId="urn:microsoft.com/office/officeart/2005/8/layout/orgChart1"/>
    <dgm:cxn modelId="{0478C15A-A34D-6E4A-9C3B-736FB08DD0DC}" type="presOf" srcId="{D18D7B56-0D1E-644B-859F-C50427AD0ACF}" destId="{64EF5C55-0112-F049-97F6-874EB9641BD3}" srcOrd="0" destOrd="0" presId="urn:microsoft.com/office/officeart/2005/8/layout/orgChart1"/>
    <dgm:cxn modelId="{2A0E3F66-0B59-F542-A976-8B6182D56FDA}" type="presOf" srcId="{B9E44BD5-7313-5545-A167-54BA252F7E8C}" destId="{7A0B29A6-0DFE-A746-995F-E8BBAE6480A9}" srcOrd="0" destOrd="0" presId="urn:microsoft.com/office/officeart/2005/8/layout/orgChart1"/>
    <dgm:cxn modelId="{980B8672-993A-F54A-B483-CF47B6537605}" type="presOf" srcId="{59B7804B-AB79-4C4A-9419-FC7651FA9FDD}" destId="{5A6989A0-816E-964D-961E-DA5A702AA78A}" srcOrd="0" destOrd="0" presId="urn:microsoft.com/office/officeart/2005/8/layout/orgChart1"/>
    <dgm:cxn modelId="{D2CD5574-AEA9-BF4B-9B0A-8B241376A56B}" type="presOf" srcId="{692E75E4-97B8-D24D-B54F-ABBC01E3BE2A}" destId="{F28A1EF8-3870-3B44-9846-5C9247C39CCB}" srcOrd="0" destOrd="0" presId="urn:microsoft.com/office/officeart/2005/8/layout/orgChart1"/>
    <dgm:cxn modelId="{5284D091-A0C3-D149-9DB6-444EAE539EEE}" type="presOf" srcId="{59B7804B-AB79-4C4A-9419-FC7651FA9FDD}" destId="{ACA5114B-8CAA-5849-A5CA-68C9DCA1430F}" srcOrd="1" destOrd="0" presId="urn:microsoft.com/office/officeart/2005/8/layout/orgChart1"/>
    <dgm:cxn modelId="{5B8EE592-DE89-C24E-A9C4-B29EE730B5CD}" srcId="{D18D7B56-0D1E-644B-859F-C50427AD0ACF}" destId="{94F0DAE1-2DB9-1442-8AF4-33D9F9790502}" srcOrd="0" destOrd="0" parTransId="{0A75EA1D-D45F-5142-84B1-C567EC14C11A}" sibTransId="{02979BC7-3943-0A46-8642-AAA854539181}"/>
    <dgm:cxn modelId="{C07FC095-CB81-9B41-B930-BE6AFE4FF489}" type="presOf" srcId="{1650860C-A93E-FB40-A20A-AB1283E40D19}" destId="{F89A203D-9CF2-3149-BC47-FBB0BAEC5DDB}" srcOrd="1" destOrd="0" presId="urn:microsoft.com/office/officeart/2005/8/layout/orgChart1"/>
    <dgm:cxn modelId="{DD16EF98-48E6-304E-9A38-874EB49968D7}" type="presOf" srcId="{547FE725-48E1-3A40-BFA0-84CE7FDA0528}" destId="{823F02B6-09B3-394D-8D27-7A3F7C3EE822}" srcOrd="0" destOrd="0" presId="urn:microsoft.com/office/officeart/2005/8/layout/orgChart1"/>
    <dgm:cxn modelId="{4C0AB39D-ECBD-E542-96DF-E1717EE36964}" type="presOf" srcId="{1650860C-A93E-FB40-A20A-AB1283E40D19}" destId="{B48D5A68-3BD9-994E-A271-B5AC10ED79A7}" srcOrd="0" destOrd="0" presId="urn:microsoft.com/office/officeart/2005/8/layout/orgChart1"/>
    <dgm:cxn modelId="{022AB3A8-C0B8-4E43-B22E-18FEBA5C10AC}" srcId="{C9BF4DAF-9CDD-054C-9334-A4C25F12F278}" destId="{28F2791F-0DEB-A145-B183-C254E77C4E75}" srcOrd="0" destOrd="0" parTransId="{64C27216-EFED-E24A-9009-3ED10C508C98}" sibTransId="{9DADC54C-411A-6A42-AF1B-8906B0CA0865}"/>
    <dgm:cxn modelId="{924B1EB6-68DC-5743-9D90-398C538719B0}" type="presOf" srcId="{28F2791F-0DEB-A145-B183-C254E77C4E75}" destId="{DC103334-4FA8-6F4C-AB46-3618DA8BF92B}" srcOrd="1" destOrd="0" presId="urn:microsoft.com/office/officeart/2005/8/layout/orgChart1"/>
    <dgm:cxn modelId="{592900B9-558E-5144-BA11-91859624B15F}" type="presOf" srcId="{547FE725-48E1-3A40-BFA0-84CE7FDA0528}" destId="{302A3DDB-40A7-8847-ABDA-2008EE1FB822}" srcOrd="1" destOrd="0" presId="urn:microsoft.com/office/officeart/2005/8/layout/orgChart1"/>
    <dgm:cxn modelId="{2A52EEBC-FAF7-3F48-8A76-70CCBE3619EC}" type="presOf" srcId="{94F0DAE1-2DB9-1442-8AF4-33D9F9790502}" destId="{7C23F72C-C286-684C-8304-784A88E5A0E7}" srcOrd="1" destOrd="0" presId="urn:microsoft.com/office/officeart/2005/8/layout/orgChart1"/>
    <dgm:cxn modelId="{D8E445BE-1EEF-4E49-B02F-F1995515ED66}" type="presOf" srcId="{C9BF4DAF-9CDD-054C-9334-A4C25F12F278}" destId="{6B92B066-8A6D-C545-8AB2-7A4FA4B8CC4E}" srcOrd="0" destOrd="0" presId="urn:microsoft.com/office/officeart/2005/8/layout/orgChart1"/>
    <dgm:cxn modelId="{97BD98CF-AE8D-CB4A-A3F1-49D38AB30A1F}" type="presOf" srcId="{28F2791F-0DEB-A145-B183-C254E77C4E75}" destId="{6ED747BA-B0CC-2A40-A10D-D58BC95D76C1}" srcOrd="0" destOrd="0" presId="urn:microsoft.com/office/officeart/2005/8/layout/orgChart1"/>
    <dgm:cxn modelId="{8B82B2E4-EFD1-F344-8EF3-1B0256A5C8A7}" type="presOf" srcId="{64C27216-EFED-E24A-9009-3ED10C508C98}" destId="{E7CC0DE2-8DD1-1E4C-8282-05E9208992D8}" srcOrd="0" destOrd="0" presId="urn:microsoft.com/office/officeart/2005/8/layout/orgChart1"/>
    <dgm:cxn modelId="{B97248E5-7FB0-B841-B2F1-874C9663CEF3}" srcId="{94F0DAE1-2DB9-1442-8AF4-33D9F9790502}" destId="{59B7804B-AB79-4C4A-9419-FC7651FA9FDD}" srcOrd="1" destOrd="0" parTransId="{B023E4B7-5F45-7F49-B66D-993B0FAA80F4}" sibTransId="{78A614A9-C2B7-0A4D-A61A-9DBCEA80DD02}"/>
    <dgm:cxn modelId="{D1328BEC-B853-8C45-8888-91D2BA56D926}" type="presOf" srcId="{B023E4B7-5F45-7F49-B66D-993B0FAA80F4}" destId="{1E6B1EA9-447C-4B4C-87C7-883C3F505969}" srcOrd="0" destOrd="0" presId="urn:microsoft.com/office/officeart/2005/8/layout/orgChart1"/>
    <dgm:cxn modelId="{48E1EF0B-A34F-2F45-A5FA-BA2121E38BF6}" type="presParOf" srcId="{64EF5C55-0112-F049-97F6-874EB9641BD3}" destId="{A9D612B8-1455-3149-B9FE-96D835ECB912}" srcOrd="0" destOrd="0" presId="urn:microsoft.com/office/officeart/2005/8/layout/orgChart1"/>
    <dgm:cxn modelId="{A7255096-BCE8-8544-87F9-1CD72E8A6B6E}" type="presParOf" srcId="{A9D612B8-1455-3149-B9FE-96D835ECB912}" destId="{6A8451A7-A51F-8440-BB5A-868F36E14A0A}" srcOrd="0" destOrd="0" presId="urn:microsoft.com/office/officeart/2005/8/layout/orgChart1"/>
    <dgm:cxn modelId="{097EE846-5130-D84F-A1ED-2AE4E96ECBF5}" type="presParOf" srcId="{6A8451A7-A51F-8440-BB5A-868F36E14A0A}" destId="{29DA1152-A3EA-D949-9611-CDDF376CB2FA}" srcOrd="0" destOrd="0" presId="urn:microsoft.com/office/officeart/2005/8/layout/orgChart1"/>
    <dgm:cxn modelId="{7392421C-8C66-664B-B604-C2515D9D152F}" type="presParOf" srcId="{6A8451A7-A51F-8440-BB5A-868F36E14A0A}" destId="{7C23F72C-C286-684C-8304-784A88E5A0E7}" srcOrd="1" destOrd="0" presId="urn:microsoft.com/office/officeart/2005/8/layout/orgChart1"/>
    <dgm:cxn modelId="{8232F6D4-F53F-5448-81AB-6AA295268377}" type="presParOf" srcId="{A9D612B8-1455-3149-B9FE-96D835ECB912}" destId="{87DC2D35-1653-3A45-9648-7EDE3798111C}" srcOrd="1" destOrd="0" presId="urn:microsoft.com/office/officeart/2005/8/layout/orgChart1"/>
    <dgm:cxn modelId="{631D998A-4B88-5243-BD0B-12728642120C}" type="presParOf" srcId="{A9D612B8-1455-3149-B9FE-96D835ECB912}" destId="{D60C052C-6DFD-5544-AA88-3211902EEEEF}" srcOrd="2" destOrd="0" presId="urn:microsoft.com/office/officeart/2005/8/layout/orgChart1"/>
    <dgm:cxn modelId="{07888EDA-D472-3840-89DF-AAAFBEAFC165}" type="presParOf" srcId="{D60C052C-6DFD-5544-AA88-3211902EEEEF}" destId="{7D4CED08-C72F-734B-AEAC-0813BB911851}" srcOrd="0" destOrd="0" presId="urn:microsoft.com/office/officeart/2005/8/layout/orgChart1"/>
    <dgm:cxn modelId="{A00CC371-6CF7-C742-951A-D9BCE12BFA8B}" type="presParOf" srcId="{D60C052C-6DFD-5544-AA88-3211902EEEEF}" destId="{DEFB4225-C071-BD48-8BA0-A70671B88AFF}" srcOrd="1" destOrd="0" presId="urn:microsoft.com/office/officeart/2005/8/layout/orgChart1"/>
    <dgm:cxn modelId="{5F85FC68-43D7-944E-A4D7-D8FC5216C0D4}" type="presParOf" srcId="{DEFB4225-C071-BD48-8BA0-A70671B88AFF}" destId="{995F3A1B-5D59-1B43-A76C-94D76C54CC7A}" srcOrd="0" destOrd="0" presId="urn:microsoft.com/office/officeart/2005/8/layout/orgChart1"/>
    <dgm:cxn modelId="{46200D60-6AF5-724F-9505-47FB6207DA04}" type="presParOf" srcId="{995F3A1B-5D59-1B43-A76C-94D76C54CC7A}" destId="{6B92B066-8A6D-C545-8AB2-7A4FA4B8CC4E}" srcOrd="0" destOrd="0" presId="urn:microsoft.com/office/officeart/2005/8/layout/orgChart1"/>
    <dgm:cxn modelId="{19C8A9E7-DA48-9A4A-A438-9C29B2C56F72}" type="presParOf" srcId="{995F3A1B-5D59-1B43-A76C-94D76C54CC7A}" destId="{039835DE-5668-9B4E-94CD-6E655D616EEE}" srcOrd="1" destOrd="0" presId="urn:microsoft.com/office/officeart/2005/8/layout/orgChart1"/>
    <dgm:cxn modelId="{802BE14E-8D13-064B-BC31-11CFEE2D19E7}" type="presParOf" srcId="{DEFB4225-C071-BD48-8BA0-A70671B88AFF}" destId="{487BFE89-1DAA-784E-860C-FDD08C63A9DE}" srcOrd="1" destOrd="0" presId="urn:microsoft.com/office/officeart/2005/8/layout/orgChart1"/>
    <dgm:cxn modelId="{97FE0364-779B-0845-B479-3162B96E4413}" type="presParOf" srcId="{DEFB4225-C071-BD48-8BA0-A70671B88AFF}" destId="{08CE6304-0BD3-EC4A-AA3E-EB58AACC91C6}" srcOrd="2" destOrd="0" presId="urn:microsoft.com/office/officeart/2005/8/layout/orgChart1"/>
    <dgm:cxn modelId="{7D0503D4-2BF4-7F46-811C-69508413C7E2}" type="presParOf" srcId="{08CE6304-0BD3-EC4A-AA3E-EB58AACC91C6}" destId="{E7CC0DE2-8DD1-1E4C-8282-05E9208992D8}" srcOrd="0" destOrd="0" presId="urn:microsoft.com/office/officeart/2005/8/layout/orgChart1"/>
    <dgm:cxn modelId="{6B88A3A5-EEFF-974C-8376-34EB917188D3}" type="presParOf" srcId="{08CE6304-0BD3-EC4A-AA3E-EB58AACC91C6}" destId="{9B26083B-ACC0-9E4F-B970-91990F31D59D}" srcOrd="1" destOrd="0" presId="urn:microsoft.com/office/officeart/2005/8/layout/orgChart1"/>
    <dgm:cxn modelId="{22985C92-EE2B-2246-86F7-3D37A2AA3AB3}" type="presParOf" srcId="{9B26083B-ACC0-9E4F-B970-91990F31D59D}" destId="{4FC22DDE-2A50-074E-9A76-ABA5095AE085}" srcOrd="0" destOrd="0" presId="urn:microsoft.com/office/officeart/2005/8/layout/orgChart1"/>
    <dgm:cxn modelId="{03C9D544-2299-6A44-A13B-BA8DD0284EDD}" type="presParOf" srcId="{4FC22DDE-2A50-074E-9A76-ABA5095AE085}" destId="{6ED747BA-B0CC-2A40-A10D-D58BC95D76C1}" srcOrd="0" destOrd="0" presId="urn:microsoft.com/office/officeart/2005/8/layout/orgChart1"/>
    <dgm:cxn modelId="{37A92D75-F80E-9D4B-A671-4BE685B465DC}" type="presParOf" srcId="{4FC22DDE-2A50-074E-9A76-ABA5095AE085}" destId="{DC103334-4FA8-6F4C-AB46-3618DA8BF92B}" srcOrd="1" destOrd="0" presId="urn:microsoft.com/office/officeart/2005/8/layout/orgChart1"/>
    <dgm:cxn modelId="{779FDCE8-08DA-9A47-9EE7-615B71E58B1B}" type="presParOf" srcId="{9B26083B-ACC0-9E4F-B970-91990F31D59D}" destId="{D941EB6C-6578-8641-B868-7E83204DDD1C}" srcOrd="1" destOrd="0" presId="urn:microsoft.com/office/officeart/2005/8/layout/orgChart1"/>
    <dgm:cxn modelId="{3CDC2F96-09E8-9E46-BC8C-5A38AAEA55E9}" type="presParOf" srcId="{9B26083B-ACC0-9E4F-B970-91990F31D59D}" destId="{A84AD0D9-3C6C-5E41-8504-058A7121E055}" srcOrd="2" destOrd="0" presId="urn:microsoft.com/office/officeart/2005/8/layout/orgChart1"/>
    <dgm:cxn modelId="{25E6CFD5-5231-7142-A141-EACAF53CE04B}" type="presParOf" srcId="{08CE6304-0BD3-EC4A-AA3E-EB58AACC91C6}" destId="{7A0B29A6-0DFE-A746-995F-E8BBAE6480A9}" srcOrd="2" destOrd="0" presId="urn:microsoft.com/office/officeart/2005/8/layout/orgChart1"/>
    <dgm:cxn modelId="{497556A8-7420-CD4B-9DFB-6A534B332866}" type="presParOf" srcId="{08CE6304-0BD3-EC4A-AA3E-EB58AACC91C6}" destId="{A2C109F4-2509-304A-9721-275BDF44A108}" srcOrd="3" destOrd="0" presId="urn:microsoft.com/office/officeart/2005/8/layout/orgChart1"/>
    <dgm:cxn modelId="{D88691FD-536E-1742-98D9-51D96A8A41E3}" type="presParOf" srcId="{A2C109F4-2509-304A-9721-275BDF44A108}" destId="{76508B82-25EE-C549-A9EF-EF465B7CAE3D}" srcOrd="0" destOrd="0" presId="urn:microsoft.com/office/officeart/2005/8/layout/orgChart1"/>
    <dgm:cxn modelId="{D6ED5698-054F-7541-9A0F-0AB61A3445EE}" type="presParOf" srcId="{76508B82-25EE-C549-A9EF-EF465B7CAE3D}" destId="{823F02B6-09B3-394D-8D27-7A3F7C3EE822}" srcOrd="0" destOrd="0" presId="urn:microsoft.com/office/officeart/2005/8/layout/orgChart1"/>
    <dgm:cxn modelId="{98DAF686-213B-1D41-BA48-9A43086F827E}" type="presParOf" srcId="{76508B82-25EE-C549-A9EF-EF465B7CAE3D}" destId="{302A3DDB-40A7-8847-ABDA-2008EE1FB822}" srcOrd="1" destOrd="0" presId="urn:microsoft.com/office/officeart/2005/8/layout/orgChart1"/>
    <dgm:cxn modelId="{EE22F4C4-A991-3E44-8F5B-4C7B1388AABA}" type="presParOf" srcId="{A2C109F4-2509-304A-9721-275BDF44A108}" destId="{F43DE913-1467-0E40-AD55-D1749C2976E0}" srcOrd="1" destOrd="0" presId="urn:microsoft.com/office/officeart/2005/8/layout/orgChart1"/>
    <dgm:cxn modelId="{798E82CF-DCAE-AC46-B731-54EF2260505C}" type="presParOf" srcId="{A2C109F4-2509-304A-9721-275BDF44A108}" destId="{941A5576-6F0F-4141-BB9E-3FB2E8A4B9E8}" srcOrd="2" destOrd="0" presId="urn:microsoft.com/office/officeart/2005/8/layout/orgChart1"/>
    <dgm:cxn modelId="{87E20185-B2E1-F64F-83CF-812B53EA5FC3}" type="presParOf" srcId="{D60C052C-6DFD-5544-AA88-3211902EEEEF}" destId="{1E6B1EA9-447C-4B4C-87C7-883C3F505969}" srcOrd="2" destOrd="0" presId="urn:microsoft.com/office/officeart/2005/8/layout/orgChart1"/>
    <dgm:cxn modelId="{37967375-1EE0-C04A-B234-4202DE134A24}" type="presParOf" srcId="{D60C052C-6DFD-5544-AA88-3211902EEEEF}" destId="{75E3E0B8-5647-BE43-B260-891DF6DA7E80}" srcOrd="3" destOrd="0" presId="urn:microsoft.com/office/officeart/2005/8/layout/orgChart1"/>
    <dgm:cxn modelId="{F82AA50D-1DC8-CC4A-BCD3-73D251FF166C}" type="presParOf" srcId="{75E3E0B8-5647-BE43-B260-891DF6DA7E80}" destId="{AD8EFAD7-51DC-6944-A247-EB4A2E09E2FC}" srcOrd="0" destOrd="0" presId="urn:microsoft.com/office/officeart/2005/8/layout/orgChart1"/>
    <dgm:cxn modelId="{25E0AA71-DB8A-E745-A6E5-EF6CB4C079ED}" type="presParOf" srcId="{AD8EFAD7-51DC-6944-A247-EB4A2E09E2FC}" destId="{5A6989A0-816E-964D-961E-DA5A702AA78A}" srcOrd="0" destOrd="0" presId="urn:microsoft.com/office/officeart/2005/8/layout/orgChart1"/>
    <dgm:cxn modelId="{B555C39C-AAA7-F44E-BC11-94F98DD11E98}" type="presParOf" srcId="{AD8EFAD7-51DC-6944-A247-EB4A2E09E2FC}" destId="{ACA5114B-8CAA-5849-A5CA-68C9DCA1430F}" srcOrd="1" destOrd="0" presId="urn:microsoft.com/office/officeart/2005/8/layout/orgChart1"/>
    <dgm:cxn modelId="{8AE90AE0-BF88-FB43-9A0D-54D6CDA6C726}" type="presParOf" srcId="{75E3E0B8-5647-BE43-B260-891DF6DA7E80}" destId="{8510E2E7-7854-3F4D-97A0-9E43C87D77A6}" srcOrd="1" destOrd="0" presId="urn:microsoft.com/office/officeart/2005/8/layout/orgChart1"/>
    <dgm:cxn modelId="{0C5D100D-A001-514F-970E-634AC1702E41}" type="presParOf" srcId="{75E3E0B8-5647-BE43-B260-891DF6DA7E80}" destId="{C9A8F18B-D506-434C-A02A-1BB76F6A8EE7}" srcOrd="2" destOrd="0" presId="urn:microsoft.com/office/officeart/2005/8/layout/orgChart1"/>
    <dgm:cxn modelId="{58FD618E-5449-A043-BFEE-CB909313B6BF}" type="presParOf" srcId="{C9A8F18B-D506-434C-A02A-1BB76F6A8EE7}" destId="{A4B0EFED-F649-2343-B25A-1032FC6FE4C5}" srcOrd="0" destOrd="0" presId="urn:microsoft.com/office/officeart/2005/8/layout/orgChart1"/>
    <dgm:cxn modelId="{3C02A027-EC81-B74C-AEDC-3C979C598F0D}" type="presParOf" srcId="{C9A8F18B-D506-434C-A02A-1BB76F6A8EE7}" destId="{B5C21FD0-8125-314D-97F8-1871343DFE0A}" srcOrd="1" destOrd="0" presId="urn:microsoft.com/office/officeart/2005/8/layout/orgChart1"/>
    <dgm:cxn modelId="{05113418-F80A-944D-B7FF-F2701DCB1ED1}" type="presParOf" srcId="{B5C21FD0-8125-314D-97F8-1871343DFE0A}" destId="{F3B631AF-381F-AE4C-9BB4-91921E3C0129}" srcOrd="0" destOrd="0" presId="urn:microsoft.com/office/officeart/2005/8/layout/orgChart1"/>
    <dgm:cxn modelId="{C0D2BBEE-10C5-5548-B0EE-BE450B4FB930}" type="presParOf" srcId="{F3B631AF-381F-AE4C-9BB4-91921E3C0129}" destId="{B48D5A68-3BD9-994E-A271-B5AC10ED79A7}" srcOrd="0" destOrd="0" presId="urn:microsoft.com/office/officeart/2005/8/layout/orgChart1"/>
    <dgm:cxn modelId="{FDB895E9-5AA1-574D-B878-E7353A43901A}" type="presParOf" srcId="{F3B631AF-381F-AE4C-9BB4-91921E3C0129}" destId="{F89A203D-9CF2-3149-BC47-FBB0BAEC5DDB}" srcOrd="1" destOrd="0" presId="urn:microsoft.com/office/officeart/2005/8/layout/orgChart1"/>
    <dgm:cxn modelId="{4B33F340-3765-3A47-86DF-7E6BF43A9103}" type="presParOf" srcId="{B5C21FD0-8125-314D-97F8-1871343DFE0A}" destId="{3BD6FC2A-5949-A84A-A8F2-221A7A70F8B5}" srcOrd="1" destOrd="0" presId="urn:microsoft.com/office/officeart/2005/8/layout/orgChart1"/>
    <dgm:cxn modelId="{C6084E61-1CCB-004A-ACA7-0DA9CD041B57}" type="presParOf" srcId="{B5C21FD0-8125-314D-97F8-1871343DFE0A}" destId="{C1DE9B53-888E-3449-B7EF-1B3E537A25CB}" srcOrd="2" destOrd="0" presId="urn:microsoft.com/office/officeart/2005/8/layout/orgChart1"/>
    <dgm:cxn modelId="{4A579C9E-70EC-D742-92E9-DC62D4FFAF79}" type="presParOf" srcId="{C9A8F18B-D506-434C-A02A-1BB76F6A8EE7}" destId="{F28A1EF8-3870-3B44-9846-5C9247C39CCB}" srcOrd="2" destOrd="0" presId="urn:microsoft.com/office/officeart/2005/8/layout/orgChart1"/>
    <dgm:cxn modelId="{E37472ED-F819-5446-A730-944B7EC9113B}" type="presParOf" srcId="{C9A8F18B-D506-434C-A02A-1BB76F6A8EE7}" destId="{2EB162A3-F21A-DB42-9AB1-B75AFCF0F020}" srcOrd="3" destOrd="0" presId="urn:microsoft.com/office/officeart/2005/8/layout/orgChart1"/>
    <dgm:cxn modelId="{17CDD83A-EB48-6B41-B5A0-0470E039EA44}" type="presParOf" srcId="{2EB162A3-F21A-DB42-9AB1-B75AFCF0F020}" destId="{1DE3E500-011B-1F42-A262-C344FCC8AB60}" srcOrd="0" destOrd="0" presId="urn:microsoft.com/office/officeart/2005/8/layout/orgChart1"/>
    <dgm:cxn modelId="{67F97F4E-F797-8949-98C8-1317F4ACE5A5}" type="presParOf" srcId="{1DE3E500-011B-1F42-A262-C344FCC8AB60}" destId="{E6B5939A-A50F-C54B-8B84-0912ECDD2088}" srcOrd="0" destOrd="0" presId="urn:microsoft.com/office/officeart/2005/8/layout/orgChart1"/>
    <dgm:cxn modelId="{E1FA3BB4-3D90-E94E-A446-6B4A41203018}" type="presParOf" srcId="{1DE3E500-011B-1F42-A262-C344FCC8AB60}" destId="{87A4E872-A4F6-D34E-9D1C-1267BF36DB6E}" srcOrd="1" destOrd="0" presId="urn:microsoft.com/office/officeart/2005/8/layout/orgChart1"/>
    <dgm:cxn modelId="{276C348C-3784-434B-8F9A-4442FB9D5174}" type="presParOf" srcId="{2EB162A3-F21A-DB42-9AB1-B75AFCF0F020}" destId="{C14CE7E0-9C1E-CB40-85D0-014BF7C36B33}" srcOrd="1" destOrd="0" presId="urn:microsoft.com/office/officeart/2005/8/layout/orgChart1"/>
    <dgm:cxn modelId="{AC506DAF-11B4-DD4D-873A-40D041EB0988}" type="presParOf" srcId="{2EB162A3-F21A-DB42-9AB1-B75AFCF0F020}" destId="{41814FD1-5374-454B-A92C-BFFB4B5202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078728-2197-364E-B86A-41107F240595}"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57B5C1E4-05B8-A245-8C61-DA65E86911F3}">
      <dgm:prSet phldrT="[Text]" phldr="1"/>
      <dgm:spPr/>
      <dgm:t>
        <a:bodyPr/>
        <a:lstStyle/>
        <a:p>
          <a:endParaRPr lang="en-US"/>
        </a:p>
      </dgm:t>
    </dgm:pt>
    <dgm:pt modelId="{626E6554-76A2-DA4C-B919-841106DC8CA0}" type="parTrans" cxnId="{7183CBCF-B2FC-8A43-8D34-922C0D0B02A4}">
      <dgm:prSet/>
      <dgm:spPr/>
      <dgm:t>
        <a:bodyPr/>
        <a:lstStyle/>
        <a:p>
          <a:endParaRPr lang="en-US"/>
        </a:p>
      </dgm:t>
    </dgm:pt>
    <dgm:pt modelId="{2FBDD9F4-1B2F-3745-B432-DBA265F1391C}" type="sibTrans" cxnId="{7183CBCF-B2FC-8A43-8D34-922C0D0B02A4}">
      <dgm:prSet/>
      <dgm:spPr/>
      <dgm:t>
        <a:bodyPr/>
        <a:lstStyle/>
        <a:p>
          <a:endParaRPr lang="en-US"/>
        </a:p>
      </dgm:t>
    </dgm:pt>
    <dgm:pt modelId="{52171A35-AC41-A540-8E37-DCF8B39CD3E1}">
      <dgm:prSet phldrT="[Text]" phldr="1"/>
      <dgm:spPr/>
      <dgm:t>
        <a:bodyPr/>
        <a:lstStyle/>
        <a:p>
          <a:endParaRPr lang="en-US"/>
        </a:p>
      </dgm:t>
    </dgm:pt>
    <dgm:pt modelId="{6F1BBF7A-E4CA-EB4E-AE2A-EE2DB7C82689}" type="parTrans" cxnId="{A2153CB8-964D-9D47-82E7-CF0C9C5F93B3}">
      <dgm:prSet/>
      <dgm:spPr/>
      <dgm:t>
        <a:bodyPr/>
        <a:lstStyle/>
        <a:p>
          <a:endParaRPr lang="en-US"/>
        </a:p>
      </dgm:t>
    </dgm:pt>
    <dgm:pt modelId="{3D7D4904-060B-1A4F-BD72-016BE03FE550}" type="sibTrans" cxnId="{A2153CB8-964D-9D47-82E7-CF0C9C5F93B3}">
      <dgm:prSet/>
      <dgm:spPr/>
      <dgm:t>
        <a:bodyPr/>
        <a:lstStyle/>
        <a:p>
          <a:endParaRPr lang="en-US"/>
        </a:p>
      </dgm:t>
    </dgm:pt>
    <dgm:pt modelId="{2FAD5B67-77B9-6D4B-8866-A4EDA17D245B}">
      <dgm:prSet phldrT="[Text]"/>
      <dgm:spPr/>
      <dgm:t>
        <a:bodyPr/>
        <a:lstStyle/>
        <a:p>
          <a:r>
            <a:rPr lang="en-US" dirty="0"/>
            <a:t> </a:t>
          </a:r>
        </a:p>
        <a:p>
          <a:endParaRPr lang="en-US" dirty="0"/>
        </a:p>
      </dgm:t>
    </dgm:pt>
    <dgm:pt modelId="{329924C4-7FAC-AC49-9D18-3A37E9256D57}" type="sibTrans" cxnId="{54E3D71D-9D09-C040-9F1A-CFCC535692F0}">
      <dgm:prSet/>
      <dgm:spPr/>
      <dgm:t>
        <a:bodyPr/>
        <a:lstStyle/>
        <a:p>
          <a:endParaRPr lang="en-US"/>
        </a:p>
      </dgm:t>
    </dgm:pt>
    <dgm:pt modelId="{E62F1FB9-2DA7-B84C-BE2E-4AC35F1D6A37}" type="parTrans" cxnId="{54E3D71D-9D09-C040-9F1A-CFCC535692F0}">
      <dgm:prSet/>
      <dgm:spPr/>
      <dgm:t>
        <a:bodyPr/>
        <a:lstStyle/>
        <a:p>
          <a:endParaRPr lang="en-US"/>
        </a:p>
      </dgm:t>
    </dgm:pt>
    <dgm:pt modelId="{1331B333-D637-094F-8ADC-60CCA0045891}" type="pres">
      <dgm:prSet presAssocID="{1E078728-2197-364E-B86A-41107F240595}" presName="diagram" presStyleCnt="0">
        <dgm:presLayoutVars>
          <dgm:dir/>
          <dgm:resizeHandles val="exact"/>
        </dgm:presLayoutVars>
      </dgm:prSet>
      <dgm:spPr/>
    </dgm:pt>
    <dgm:pt modelId="{9DB71C0A-BBF7-5C40-8B75-02E235887DC8}" type="pres">
      <dgm:prSet presAssocID="{57B5C1E4-05B8-A245-8C61-DA65E86911F3}" presName="node" presStyleLbl="node1" presStyleIdx="0" presStyleCnt="3" custScaleY="164210">
        <dgm:presLayoutVars>
          <dgm:bulletEnabled val="1"/>
        </dgm:presLayoutVars>
      </dgm:prSet>
      <dgm:spPr/>
    </dgm:pt>
    <dgm:pt modelId="{AE1FAF7C-2FC6-5445-AFA3-5B88AD0DE722}" type="pres">
      <dgm:prSet presAssocID="{2FBDD9F4-1B2F-3745-B432-DBA265F1391C}" presName="sibTrans" presStyleLbl="sibTrans2D1" presStyleIdx="0" presStyleCnt="2" custLinFactNeighborX="-18252" custLinFactNeighborY="-2109"/>
      <dgm:spPr/>
    </dgm:pt>
    <dgm:pt modelId="{FE084C03-96E8-FA47-99D7-1FBCA67C2037}" type="pres">
      <dgm:prSet presAssocID="{2FBDD9F4-1B2F-3745-B432-DBA265F1391C}" presName="connectorText" presStyleLbl="sibTrans2D1" presStyleIdx="0" presStyleCnt="2"/>
      <dgm:spPr/>
    </dgm:pt>
    <dgm:pt modelId="{1FFD3924-051E-D94A-8623-DEF04BF71226}" type="pres">
      <dgm:prSet presAssocID="{52171A35-AC41-A540-8E37-DCF8B39CD3E1}" presName="node" presStyleLbl="node1" presStyleIdx="1" presStyleCnt="3" custScaleY="162483" custLinFactNeighborX="-13435" custLinFactNeighborY="1554">
        <dgm:presLayoutVars>
          <dgm:bulletEnabled val="1"/>
        </dgm:presLayoutVars>
      </dgm:prSet>
      <dgm:spPr/>
    </dgm:pt>
    <dgm:pt modelId="{CD07D6C6-6C3F-7343-8D6C-ADA25C5E7484}" type="pres">
      <dgm:prSet presAssocID="{3D7D4904-060B-1A4F-BD72-016BE03FE550}" presName="sibTrans" presStyleLbl="sibTrans2D1" presStyleIdx="1" presStyleCnt="2" custScaleX="66823" custLinFactNeighborX="-52210" custLinFactNeighborY="8181"/>
      <dgm:spPr/>
    </dgm:pt>
    <dgm:pt modelId="{08041517-B5B1-F84B-88D7-8941D1E175DB}" type="pres">
      <dgm:prSet presAssocID="{3D7D4904-060B-1A4F-BD72-016BE03FE550}" presName="connectorText" presStyleLbl="sibTrans2D1" presStyleIdx="1" presStyleCnt="2"/>
      <dgm:spPr/>
    </dgm:pt>
    <dgm:pt modelId="{6D168FA5-0E2E-1545-B791-077D08A17446}" type="pres">
      <dgm:prSet presAssocID="{2FAD5B67-77B9-6D4B-8866-A4EDA17D245B}" presName="node" presStyleLbl="node1" presStyleIdx="2" presStyleCnt="3" custScaleY="159629">
        <dgm:presLayoutVars>
          <dgm:bulletEnabled val="1"/>
        </dgm:presLayoutVars>
      </dgm:prSet>
      <dgm:spPr/>
    </dgm:pt>
  </dgm:ptLst>
  <dgm:cxnLst>
    <dgm:cxn modelId="{54E3D71D-9D09-C040-9F1A-CFCC535692F0}" srcId="{1E078728-2197-364E-B86A-41107F240595}" destId="{2FAD5B67-77B9-6D4B-8866-A4EDA17D245B}" srcOrd="2" destOrd="0" parTransId="{E62F1FB9-2DA7-B84C-BE2E-4AC35F1D6A37}" sibTransId="{329924C4-7FAC-AC49-9D18-3A37E9256D57}"/>
    <dgm:cxn modelId="{3F0A9428-56D5-AA47-983A-E09C01212FE0}" type="presOf" srcId="{52171A35-AC41-A540-8E37-DCF8B39CD3E1}" destId="{1FFD3924-051E-D94A-8623-DEF04BF71226}" srcOrd="0" destOrd="0" presId="urn:microsoft.com/office/officeart/2005/8/layout/process5"/>
    <dgm:cxn modelId="{508F2635-10EF-124A-A3AB-0C6416E65CD7}" type="presOf" srcId="{2FAD5B67-77B9-6D4B-8866-A4EDA17D245B}" destId="{6D168FA5-0E2E-1545-B791-077D08A17446}" srcOrd="0" destOrd="0" presId="urn:microsoft.com/office/officeart/2005/8/layout/process5"/>
    <dgm:cxn modelId="{F903423C-EA63-8F43-B3FD-14F336B75FCE}" type="presOf" srcId="{57B5C1E4-05B8-A245-8C61-DA65E86911F3}" destId="{9DB71C0A-BBF7-5C40-8B75-02E235887DC8}" srcOrd="0" destOrd="0" presId="urn:microsoft.com/office/officeart/2005/8/layout/process5"/>
    <dgm:cxn modelId="{E91B125F-1454-B24E-8B34-DCFAA8648D28}" type="presOf" srcId="{2FBDD9F4-1B2F-3745-B432-DBA265F1391C}" destId="{AE1FAF7C-2FC6-5445-AFA3-5B88AD0DE722}" srcOrd="0" destOrd="0" presId="urn:microsoft.com/office/officeart/2005/8/layout/process5"/>
    <dgm:cxn modelId="{2EF1B373-59B4-E84E-9509-034BA2DE67B1}" type="presOf" srcId="{3D7D4904-060B-1A4F-BD72-016BE03FE550}" destId="{08041517-B5B1-F84B-88D7-8941D1E175DB}" srcOrd="1" destOrd="0" presId="urn:microsoft.com/office/officeart/2005/8/layout/process5"/>
    <dgm:cxn modelId="{035B467C-EAD8-B849-993C-85DC931737BD}" type="presOf" srcId="{1E078728-2197-364E-B86A-41107F240595}" destId="{1331B333-D637-094F-8ADC-60CCA0045891}" srcOrd="0" destOrd="0" presId="urn:microsoft.com/office/officeart/2005/8/layout/process5"/>
    <dgm:cxn modelId="{A2153CB8-964D-9D47-82E7-CF0C9C5F93B3}" srcId="{1E078728-2197-364E-B86A-41107F240595}" destId="{52171A35-AC41-A540-8E37-DCF8B39CD3E1}" srcOrd="1" destOrd="0" parTransId="{6F1BBF7A-E4CA-EB4E-AE2A-EE2DB7C82689}" sibTransId="{3D7D4904-060B-1A4F-BD72-016BE03FE550}"/>
    <dgm:cxn modelId="{21DEF1C3-D09C-6143-BD87-6E47B37CC11C}" type="presOf" srcId="{3D7D4904-060B-1A4F-BD72-016BE03FE550}" destId="{CD07D6C6-6C3F-7343-8D6C-ADA25C5E7484}" srcOrd="0" destOrd="0" presId="urn:microsoft.com/office/officeart/2005/8/layout/process5"/>
    <dgm:cxn modelId="{7183CBCF-B2FC-8A43-8D34-922C0D0B02A4}" srcId="{1E078728-2197-364E-B86A-41107F240595}" destId="{57B5C1E4-05B8-A245-8C61-DA65E86911F3}" srcOrd="0" destOrd="0" parTransId="{626E6554-76A2-DA4C-B919-841106DC8CA0}" sibTransId="{2FBDD9F4-1B2F-3745-B432-DBA265F1391C}"/>
    <dgm:cxn modelId="{3B34E4ED-4C17-1146-A93C-66C5BCAF8B0A}" type="presOf" srcId="{2FBDD9F4-1B2F-3745-B432-DBA265F1391C}" destId="{FE084C03-96E8-FA47-99D7-1FBCA67C2037}" srcOrd="1" destOrd="0" presId="urn:microsoft.com/office/officeart/2005/8/layout/process5"/>
    <dgm:cxn modelId="{94B54389-683B-D84C-97D9-8F2DE268D95D}" type="presParOf" srcId="{1331B333-D637-094F-8ADC-60CCA0045891}" destId="{9DB71C0A-BBF7-5C40-8B75-02E235887DC8}" srcOrd="0" destOrd="0" presId="urn:microsoft.com/office/officeart/2005/8/layout/process5"/>
    <dgm:cxn modelId="{2870CE79-5464-3E46-B695-237DF45D4867}" type="presParOf" srcId="{1331B333-D637-094F-8ADC-60CCA0045891}" destId="{AE1FAF7C-2FC6-5445-AFA3-5B88AD0DE722}" srcOrd="1" destOrd="0" presId="urn:microsoft.com/office/officeart/2005/8/layout/process5"/>
    <dgm:cxn modelId="{7FABE4F2-A6B3-A047-A4D2-402010F537CE}" type="presParOf" srcId="{AE1FAF7C-2FC6-5445-AFA3-5B88AD0DE722}" destId="{FE084C03-96E8-FA47-99D7-1FBCA67C2037}" srcOrd="0" destOrd="0" presId="urn:microsoft.com/office/officeart/2005/8/layout/process5"/>
    <dgm:cxn modelId="{F3E29BF0-FCF5-9F46-AE67-4A1C28667C35}" type="presParOf" srcId="{1331B333-D637-094F-8ADC-60CCA0045891}" destId="{1FFD3924-051E-D94A-8623-DEF04BF71226}" srcOrd="2" destOrd="0" presId="urn:microsoft.com/office/officeart/2005/8/layout/process5"/>
    <dgm:cxn modelId="{1F70880D-59A7-914E-B573-ED95E3249D28}" type="presParOf" srcId="{1331B333-D637-094F-8ADC-60CCA0045891}" destId="{CD07D6C6-6C3F-7343-8D6C-ADA25C5E7484}" srcOrd="3" destOrd="0" presId="urn:microsoft.com/office/officeart/2005/8/layout/process5"/>
    <dgm:cxn modelId="{E59F2198-DCAA-D940-9BA0-A18715CA3655}" type="presParOf" srcId="{CD07D6C6-6C3F-7343-8D6C-ADA25C5E7484}" destId="{08041517-B5B1-F84B-88D7-8941D1E175DB}" srcOrd="0" destOrd="0" presId="urn:microsoft.com/office/officeart/2005/8/layout/process5"/>
    <dgm:cxn modelId="{DE0524BF-BF1A-F948-A6B2-5F9EF6D344AE}" type="presParOf" srcId="{1331B333-D637-094F-8ADC-60CCA0045891}" destId="{6D168FA5-0E2E-1545-B791-077D08A17446}"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A1EF8-3870-3B44-9846-5C9247C39CCB}">
      <dsp:nvSpPr>
        <dsp:cNvPr id="0" name=""/>
        <dsp:cNvSpPr/>
      </dsp:nvSpPr>
      <dsp:spPr>
        <a:xfrm>
          <a:off x="5817205" y="1954367"/>
          <a:ext cx="169418" cy="742212"/>
        </a:xfrm>
        <a:custGeom>
          <a:avLst/>
          <a:gdLst/>
          <a:ahLst/>
          <a:cxnLst/>
          <a:rect l="0" t="0" r="0" b="0"/>
          <a:pathLst>
            <a:path>
              <a:moveTo>
                <a:pt x="0" y="0"/>
              </a:moveTo>
              <a:lnTo>
                <a:pt x="0" y="742212"/>
              </a:lnTo>
              <a:lnTo>
                <a:pt x="169418" y="74221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B0EFED-F649-2343-B25A-1032FC6FE4C5}">
      <dsp:nvSpPr>
        <dsp:cNvPr id="0" name=""/>
        <dsp:cNvSpPr/>
      </dsp:nvSpPr>
      <dsp:spPr>
        <a:xfrm>
          <a:off x="5647787" y="1954367"/>
          <a:ext cx="169418" cy="742212"/>
        </a:xfrm>
        <a:custGeom>
          <a:avLst/>
          <a:gdLst/>
          <a:ahLst/>
          <a:cxnLst/>
          <a:rect l="0" t="0" r="0" b="0"/>
          <a:pathLst>
            <a:path>
              <a:moveTo>
                <a:pt x="169418" y="0"/>
              </a:moveTo>
              <a:lnTo>
                <a:pt x="169418" y="742212"/>
              </a:lnTo>
              <a:lnTo>
                <a:pt x="0" y="74221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6B1EA9-447C-4B4C-87C7-883C3F505969}">
      <dsp:nvSpPr>
        <dsp:cNvPr id="0" name=""/>
        <dsp:cNvSpPr/>
      </dsp:nvSpPr>
      <dsp:spPr>
        <a:xfrm>
          <a:off x="3864863" y="808779"/>
          <a:ext cx="1145588" cy="742212"/>
        </a:xfrm>
        <a:custGeom>
          <a:avLst/>
          <a:gdLst/>
          <a:ahLst/>
          <a:cxnLst/>
          <a:rect l="0" t="0" r="0" b="0"/>
          <a:pathLst>
            <a:path>
              <a:moveTo>
                <a:pt x="0" y="0"/>
              </a:moveTo>
              <a:lnTo>
                <a:pt x="0" y="742212"/>
              </a:lnTo>
              <a:lnTo>
                <a:pt x="1145588" y="74221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0B29A6-0DFE-A746-995F-E8BBAE6480A9}">
      <dsp:nvSpPr>
        <dsp:cNvPr id="0" name=""/>
        <dsp:cNvSpPr/>
      </dsp:nvSpPr>
      <dsp:spPr>
        <a:xfrm>
          <a:off x="1912522" y="1954367"/>
          <a:ext cx="169418" cy="742212"/>
        </a:xfrm>
        <a:custGeom>
          <a:avLst/>
          <a:gdLst/>
          <a:ahLst/>
          <a:cxnLst/>
          <a:rect l="0" t="0" r="0" b="0"/>
          <a:pathLst>
            <a:path>
              <a:moveTo>
                <a:pt x="0" y="0"/>
              </a:moveTo>
              <a:lnTo>
                <a:pt x="0" y="742212"/>
              </a:lnTo>
              <a:lnTo>
                <a:pt x="169418" y="74221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CC0DE2-8DD1-1E4C-8282-05E9208992D8}">
      <dsp:nvSpPr>
        <dsp:cNvPr id="0" name=""/>
        <dsp:cNvSpPr/>
      </dsp:nvSpPr>
      <dsp:spPr>
        <a:xfrm>
          <a:off x="1743104" y="1954367"/>
          <a:ext cx="169418" cy="742212"/>
        </a:xfrm>
        <a:custGeom>
          <a:avLst/>
          <a:gdLst/>
          <a:ahLst/>
          <a:cxnLst/>
          <a:rect l="0" t="0" r="0" b="0"/>
          <a:pathLst>
            <a:path>
              <a:moveTo>
                <a:pt x="169418" y="0"/>
              </a:moveTo>
              <a:lnTo>
                <a:pt x="169418" y="742212"/>
              </a:lnTo>
              <a:lnTo>
                <a:pt x="0" y="74221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4CED08-C72F-734B-AEAC-0813BB911851}">
      <dsp:nvSpPr>
        <dsp:cNvPr id="0" name=""/>
        <dsp:cNvSpPr/>
      </dsp:nvSpPr>
      <dsp:spPr>
        <a:xfrm>
          <a:off x="2719275" y="808779"/>
          <a:ext cx="1145588" cy="742212"/>
        </a:xfrm>
        <a:custGeom>
          <a:avLst/>
          <a:gdLst/>
          <a:ahLst/>
          <a:cxnLst/>
          <a:rect l="0" t="0" r="0" b="0"/>
          <a:pathLst>
            <a:path>
              <a:moveTo>
                <a:pt x="1145588" y="0"/>
              </a:moveTo>
              <a:lnTo>
                <a:pt x="1145588" y="742212"/>
              </a:lnTo>
              <a:lnTo>
                <a:pt x="0" y="742212"/>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DA1152-A3EA-D949-9611-CDDF376CB2FA}">
      <dsp:nvSpPr>
        <dsp:cNvPr id="0" name=""/>
        <dsp:cNvSpPr/>
      </dsp:nvSpPr>
      <dsp:spPr>
        <a:xfrm>
          <a:off x="3058111" y="2026"/>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Data</a:t>
          </a:r>
        </a:p>
      </dsp:txBody>
      <dsp:txXfrm>
        <a:off x="3058111" y="2026"/>
        <a:ext cx="1613505" cy="806752"/>
      </dsp:txXfrm>
    </dsp:sp>
    <dsp:sp modelId="{6B92B066-8A6D-C545-8AB2-7A4FA4B8CC4E}">
      <dsp:nvSpPr>
        <dsp:cNvPr id="0" name=""/>
        <dsp:cNvSpPr/>
      </dsp:nvSpPr>
      <dsp:spPr>
        <a:xfrm>
          <a:off x="1105770" y="1147615"/>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Categorical (qualitative)</a:t>
          </a:r>
        </a:p>
      </dsp:txBody>
      <dsp:txXfrm>
        <a:off x="1105770" y="1147615"/>
        <a:ext cx="1613505" cy="806752"/>
      </dsp:txXfrm>
    </dsp:sp>
    <dsp:sp modelId="{6ED747BA-B0CC-2A40-A10D-D58BC95D76C1}">
      <dsp:nvSpPr>
        <dsp:cNvPr id="0" name=""/>
        <dsp:cNvSpPr/>
      </dsp:nvSpPr>
      <dsp:spPr>
        <a:xfrm>
          <a:off x="129599" y="2293203"/>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Nominal</a:t>
          </a:r>
        </a:p>
      </dsp:txBody>
      <dsp:txXfrm>
        <a:off x="129599" y="2293203"/>
        <a:ext cx="1613505" cy="806752"/>
      </dsp:txXfrm>
    </dsp:sp>
    <dsp:sp modelId="{823F02B6-09B3-394D-8D27-7A3F7C3EE822}">
      <dsp:nvSpPr>
        <dsp:cNvPr id="0" name=""/>
        <dsp:cNvSpPr/>
      </dsp:nvSpPr>
      <dsp:spPr>
        <a:xfrm>
          <a:off x="2081940" y="2293203"/>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Ordinal</a:t>
          </a:r>
        </a:p>
      </dsp:txBody>
      <dsp:txXfrm>
        <a:off x="2081940" y="2293203"/>
        <a:ext cx="1613505" cy="806752"/>
      </dsp:txXfrm>
    </dsp:sp>
    <dsp:sp modelId="{5A6989A0-816E-964D-961E-DA5A702AA78A}">
      <dsp:nvSpPr>
        <dsp:cNvPr id="0" name=""/>
        <dsp:cNvSpPr/>
      </dsp:nvSpPr>
      <dsp:spPr>
        <a:xfrm>
          <a:off x="5010452" y="1147615"/>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Numerical (quantitative)</a:t>
          </a:r>
        </a:p>
      </dsp:txBody>
      <dsp:txXfrm>
        <a:off x="5010452" y="1147615"/>
        <a:ext cx="1613505" cy="806752"/>
      </dsp:txXfrm>
    </dsp:sp>
    <dsp:sp modelId="{B48D5A68-3BD9-994E-A271-B5AC10ED79A7}">
      <dsp:nvSpPr>
        <dsp:cNvPr id="0" name=""/>
        <dsp:cNvSpPr/>
      </dsp:nvSpPr>
      <dsp:spPr>
        <a:xfrm>
          <a:off x="4034282" y="2293203"/>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 Discrete</a:t>
          </a:r>
        </a:p>
      </dsp:txBody>
      <dsp:txXfrm>
        <a:off x="4034282" y="2293203"/>
        <a:ext cx="1613505" cy="806752"/>
      </dsp:txXfrm>
    </dsp:sp>
    <dsp:sp modelId="{E6B5939A-A50F-C54B-8B84-0912ECDD2088}">
      <dsp:nvSpPr>
        <dsp:cNvPr id="0" name=""/>
        <dsp:cNvSpPr/>
      </dsp:nvSpPr>
      <dsp:spPr>
        <a:xfrm>
          <a:off x="5986623" y="2293203"/>
          <a:ext cx="1613505" cy="8067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Continuous</a:t>
          </a:r>
        </a:p>
      </dsp:txBody>
      <dsp:txXfrm>
        <a:off x="5986623" y="2293203"/>
        <a:ext cx="1613505" cy="806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71C0A-BBF7-5C40-8B75-02E235887DC8}">
      <dsp:nvSpPr>
        <dsp:cNvPr id="0" name=""/>
        <dsp:cNvSpPr/>
      </dsp:nvSpPr>
      <dsp:spPr>
        <a:xfrm>
          <a:off x="10715" y="1194056"/>
          <a:ext cx="3202780" cy="315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103139" y="1286480"/>
        <a:ext cx="3017932" cy="2970723"/>
      </dsp:txXfrm>
    </dsp:sp>
    <dsp:sp modelId="{AE1FAF7C-2FC6-5445-AFA3-5B88AD0DE722}">
      <dsp:nvSpPr>
        <dsp:cNvPr id="0" name=""/>
        <dsp:cNvSpPr/>
      </dsp:nvSpPr>
      <dsp:spPr>
        <a:xfrm rot="25325">
          <a:off x="3318363" y="2372782"/>
          <a:ext cx="450946"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318365" y="2531142"/>
        <a:ext cx="315662" cy="476573"/>
      </dsp:txXfrm>
    </dsp:sp>
    <dsp:sp modelId="{1FFD3924-051E-D94A-8623-DEF04BF71226}">
      <dsp:nvSpPr>
        <dsp:cNvPr id="0" name=""/>
        <dsp:cNvSpPr/>
      </dsp:nvSpPr>
      <dsp:spPr>
        <a:xfrm>
          <a:off x="4064315" y="1240512"/>
          <a:ext cx="3202780" cy="3122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4155767" y="1331964"/>
        <a:ext cx="3019876" cy="2939480"/>
      </dsp:txXfrm>
    </dsp:sp>
    <dsp:sp modelId="{CD07D6C6-6C3F-7343-8D6C-ADA25C5E7484}">
      <dsp:nvSpPr>
        <dsp:cNvPr id="0" name=""/>
        <dsp:cNvSpPr/>
      </dsp:nvSpPr>
      <dsp:spPr>
        <a:xfrm rot="21579110">
          <a:off x="7320488" y="2454765"/>
          <a:ext cx="606125"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320490" y="2614175"/>
        <a:ext cx="424288" cy="476573"/>
      </dsp:txXfrm>
    </dsp:sp>
    <dsp:sp modelId="{6D168FA5-0E2E-1545-B791-077D08A17446}">
      <dsp:nvSpPr>
        <dsp:cNvPr id="0" name=""/>
        <dsp:cNvSpPr/>
      </dsp:nvSpPr>
      <dsp:spPr>
        <a:xfrm>
          <a:off x="8978502" y="1238071"/>
          <a:ext cx="3202780" cy="30675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 </a:t>
          </a:r>
        </a:p>
        <a:p>
          <a:pPr marL="0" lvl="0" indent="0" algn="ctr" defTabSz="2844800">
            <a:lnSpc>
              <a:spcPct val="90000"/>
            </a:lnSpc>
            <a:spcBef>
              <a:spcPct val="0"/>
            </a:spcBef>
            <a:spcAft>
              <a:spcPct val="35000"/>
            </a:spcAft>
            <a:buNone/>
          </a:pPr>
          <a:endParaRPr lang="en-US" sz="6400" kern="1200" dirty="0"/>
        </a:p>
      </dsp:txBody>
      <dsp:txXfrm>
        <a:off x="9068347" y="1327916"/>
        <a:ext cx="3023090" cy="28878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20:57:52.2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0 187,'56'0,"-16"0,-1 0,-24-5,26 4,-21-4,22 5,4 0,-15 0,11-6,-29 5,3-4,0 5,-3 0,8 0,-8 0,3 0,0 0,-3 0,8 0,-8 0,3 0,1 0,-5 0,15 0,-14 0,9 0,-6 0,-3 0,8 0,-8 0,3 0,9 0,-10 0,25 0,-11 0,5 0,18 0,-5 0,4 0,-7 0,-17 0,-4 0,-5 0,3 0,-3 0,4 0,1 0,0 0,0 0,-6 0,14 0,-16 0,10 0,-13 0,4 0,2 0,-1 0,-1 0,1 0,0 0,1 0,-2 0,1 0,0 0,6 0,-5 0,3 0,-3 0,0 0,3 0,-8 0,3 0,0 0,-3 0,8 0,-8 0,13 0,7 0,18 0,-4 0,10 0,-21 0,-2 0,-13 0,-5 0,-3 0,8 0,-8 0,3 0,0-5,-3-1,3-1,1-3,-5 4,4-1,1 2,-5 5,10 0,-10 0,10 0,-10 0,5-5,-1 4,-3-4,13 0,3 3,11-8,1 9,-7-4,-6 5,-11 0,-1 0,1-5,-5 3,15-3,-13 5,12 0,-8 0,4 0,-4 0,13 0,-16 0,15 0,-17 0,3 0,1 0,-5 0,9 0,-8 0,3 0,6 0,-9 0,14 0,-9 0,4 0,10 0,-7 0,33 0,-29 0,20 0,-16-5,-3 4,4-9,-6 8,-10-3,3 5,-8 0,8 0,-3-5,4 4,1-4,0 5,0 0,0 0,8-7,-6 1,17-2,-17 3,1 5,-4 0,-9-5,8 3,-8-3,3 5,0 0,11 0,-2 0,33 0,-20 0,22 0,0 0,-21 0,19 0,-39 0,7 0,-15 0,6 0,5 0,7 0,10 0,28 0,-6 0,-3 0,-17 0,-28 0,3 5,5 2,-7-1,22-1,-16-5,21 6,-21-4,10 9,-12-10,0 4,-2-5,0 0,-3 0,8 0,-3 0,-1 0,5 0,-10 0,5 0,-1 0,-3 0,8 0,2 0,-10 5,8-3,-10 3,1-5,10 0,-10 5,4-4,1 4,-5-5,10 5,-10-4,10 9,-10-8,5 8,-1-9,2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20:57:57.6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0,'49'0,"-8"0,-30 0,6 0,0 0,1 0,-2 0,6 0,-3 0,3 0,0 0,-10 0,5 0,-1 0,-3 0,8 0,-8 0,3 0,0 0,2 0,-1 0,0 0,-1 0,-3 0,8 0,6 0,-7 0,10 0,-12 0,0 0,3 5,-8-4,3 10,0-10,-3 4,23 0,-15 1,25 0,-26-1,11-5,-19 5,5-3,-1 3,-4-5,15 5,-3-4,41 4,-9 1,2-4,-22 4,-25-6,0 0,11 0,-8 0,7 0,-5 0,-3 0,8 5,-3-3,5 3,-6-5,0 0,-1 0,-3 0,8 0,-9 0,5 0,-1 0,-3 0,8 0,-3 0,4-6,-4 5,-2-4,11 5,-2 0,19-5,-3 4,3-4,34-6,-26 2,25-3,-34-1,-9 11,7-4,-16 6,7-5,-14 3,-2-3,1 5,-5 0,9 0,-3 0,0 0,-2 0,0 0,-3 0,8 0,-8 0,3 0,0 0,-3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20:58:00.60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1,'49'6,"-3"4,-33-9,3 4,10-5,-6 0,12 0,1 0,-8 0,8 0,-16 0,5 0,-9 0,3 0,0 0,-3 0,13 0,-12 0,12 0,-13 0,9 5,-5-3,6 3,0-5,-1 5,1-4,-5 4,3-5,-8 0,3 0,1 0,-5 0,9 0,-8 0,3 0,1 0,-5 0,10 0,-10 0,20 0,-7 0,14 0,-10 5,-6-4,-2 4,-8-5,8 0,-8 0,3 0,0 0,-3 0,8 0,-8 0,3 0,1 5,-5-4,4 9,1-8,-5 3,10 0,-10-4,4 4,1 0,0-4,1 4,-2-5,11 0,12 7,4-1,-5 7,-16-7,-16 4,14-9,-6 10,8-10,-5 4,-1-5,-4 0,10 0,-10 0,5 0,-6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20:58:02.4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0,'48'0,"-6"0,-19 0,9 0,-7 0,16 7,-16-6,7 6,0-7,-12 0,11 0,-19 0,10 0,-10 0,5 5,4-4,-7 4,7-5,-4 0,-5 0,10 0,-10 0,4 0,1 0,-5 0,10 5,-10-4,4 4,6-5,-8 0,12 0,-13 5,3-3,0 3,-3 0,8-4,-8 4,3-5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20:58:06.2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0,'48'0,"-11"0,-20 0,-6 0,5 0,2 0,0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8B403-7F81-5844-ADD2-8A028113976D}" type="datetimeFigureOut">
              <a:rPr lang="en-US" smtClean="0"/>
              <a:t>4/7/23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614D0-2FF9-2D47-B0B5-604550EAD060}" type="slidenum">
              <a:rPr lang="en-US" smtClean="0"/>
              <a:t>‹#›</a:t>
            </a:fld>
            <a:endParaRPr lang="en-US"/>
          </a:p>
        </p:txBody>
      </p:sp>
    </p:spTree>
    <p:extLst>
      <p:ext uri="{BB962C8B-B14F-4D97-AF65-F5344CB8AC3E}">
        <p14:creationId xmlns:p14="http://schemas.microsoft.com/office/powerpoint/2010/main" val="3952623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agazine.medlineplus.gov/article/eye-tracking-technology-holds-promise-for-earlier-autism-diagnosi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1</a:t>
            </a:fld>
            <a:endParaRPr lang="en-US"/>
          </a:p>
        </p:txBody>
      </p:sp>
    </p:spTree>
    <p:extLst>
      <p:ext uri="{BB962C8B-B14F-4D97-AF65-F5344CB8AC3E}">
        <p14:creationId xmlns:p14="http://schemas.microsoft.com/office/powerpoint/2010/main" val="275358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our data set that contains 41 features, identify our target and label the features as categorical or numerical. For this dataset, we have a combination of nominal, ordinal categorical data and continuous and discrete numerical data. We will not use all these feature types and in the next slides I’ll show how I decided to remove some of these. </a:t>
            </a:r>
          </a:p>
        </p:txBody>
      </p:sp>
      <p:sp>
        <p:nvSpPr>
          <p:cNvPr id="4" name="Slide Number Placeholder 3"/>
          <p:cNvSpPr>
            <a:spLocks noGrp="1"/>
          </p:cNvSpPr>
          <p:nvPr>
            <p:ph type="sldNum" sz="quarter" idx="5"/>
          </p:nvPr>
        </p:nvSpPr>
        <p:spPr/>
        <p:txBody>
          <a:bodyPr/>
          <a:lstStyle/>
          <a:p>
            <a:fld id="{4EB614D0-2FF9-2D47-B0B5-604550EAD060}" type="slidenum">
              <a:rPr lang="en-US" smtClean="0"/>
              <a:t>10</a:t>
            </a:fld>
            <a:endParaRPr lang="en-US"/>
          </a:p>
        </p:txBody>
      </p:sp>
    </p:spTree>
    <p:extLst>
      <p:ext uri="{BB962C8B-B14F-4D97-AF65-F5344CB8AC3E}">
        <p14:creationId xmlns:p14="http://schemas.microsoft.com/office/powerpoint/2010/main" val="42754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 have 41 columns in this dataset and not all are needed or useful to this project. In order to clean up this dataset I dropped columns that do not have values as they are columns that are not useful to us.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decided to drop the following columns from the data that were not useful to me and did not have any values for which I could possibly replace the NULL values with a mean or median. </a:t>
            </a:r>
          </a:p>
        </p:txBody>
      </p:sp>
      <p:sp>
        <p:nvSpPr>
          <p:cNvPr id="4" name="Slide Number Placeholder 3"/>
          <p:cNvSpPr>
            <a:spLocks noGrp="1"/>
          </p:cNvSpPr>
          <p:nvPr>
            <p:ph type="sldNum" sz="quarter" idx="5"/>
          </p:nvPr>
        </p:nvSpPr>
        <p:spPr/>
        <p:txBody>
          <a:bodyPr/>
          <a:lstStyle/>
          <a:p>
            <a:fld id="{4EB614D0-2FF9-2D47-B0B5-604550EAD060}" type="slidenum">
              <a:rPr lang="en-US" smtClean="0"/>
              <a:t>11</a:t>
            </a:fld>
            <a:endParaRPr lang="en-US"/>
          </a:p>
        </p:txBody>
      </p:sp>
    </p:spTree>
    <p:extLst>
      <p:ext uri="{BB962C8B-B14F-4D97-AF65-F5344CB8AC3E}">
        <p14:creationId xmlns:p14="http://schemas.microsoft.com/office/powerpoint/2010/main" val="1782451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dropping 14 features, I wanted to look more closely into other features that I thought could be of relevance. In this slide, you’ll see that the </a:t>
            </a:r>
            <a:r>
              <a:rPr lang="en-US" dirty="0" err="1"/>
              <a:t>experiement</a:t>
            </a:r>
            <a:r>
              <a:rPr lang="en-US" dirty="0"/>
              <a:t> tracked the color of the balloon that was present on the screen for each session. The color of balloon was not consistent throughout the participants of this round of the experiment so it was dropped because it would be skewed data since we do not know how a kid with ASD would react to a Coral balloon if they were not presented it. </a:t>
            </a:r>
          </a:p>
        </p:txBody>
      </p:sp>
      <p:sp>
        <p:nvSpPr>
          <p:cNvPr id="4" name="Slide Number Placeholder 3"/>
          <p:cNvSpPr>
            <a:spLocks noGrp="1"/>
          </p:cNvSpPr>
          <p:nvPr>
            <p:ph type="sldNum" sz="quarter" idx="5"/>
          </p:nvPr>
        </p:nvSpPr>
        <p:spPr/>
        <p:txBody>
          <a:bodyPr/>
          <a:lstStyle/>
          <a:p>
            <a:fld id="{4EB614D0-2FF9-2D47-B0B5-604550EAD060}" type="slidenum">
              <a:rPr lang="en-US" smtClean="0"/>
              <a:t>12</a:t>
            </a:fld>
            <a:endParaRPr lang="en-US"/>
          </a:p>
        </p:txBody>
      </p:sp>
    </p:spTree>
    <p:extLst>
      <p:ext uri="{BB962C8B-B14F-4D97-AF65-F5344CB8AC3E}">
        <p14:creationId xmlns:p14="http://schemas.microsoft.com/office/powerpoint/2010/main" val="26183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thought the category group might be interesting but soon realized that the category group only this dataset contained was ‘eye’ because this dataset looked at eye tracking. The information category was there to include notes the investigators took during the experiment but there were no relevant notes in this subset of data so I decided to drop it. </a:t>
            </a:r>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13</a:t>
            </a:fld>
            <a:endParaRPr lang="en-US"/>
          </a:p>
        </p:txBody>
      </p:sp>
    </p:spTree>
    <p:extLst>
      <p:ext uri="{BB962C8B-B14F-4D97-AF65-F5344CB8AC3E}">
        <p14:creationId xmlns:p14="http://schemas.microsoft.com/office/powerpoint/2010/main" val="948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CARS score feature, this is a feature that I thought I was initially going to keep in the model because this score was </a:t>
            </a:r>
            <a:r>
              <a:rPr lang="en-US" dirty="0" err="1"/>
              <a:t>initiallyused</a:t>
            </a:r>
            <a:r>
              <a:rPr lang="en-US" dirty="0"/>
              <a:t> to diagnose the participants that have Autism in this study. After some review, I found it would be best to remove completely. Let me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CARS score stands for Childhood Autism Rating Scale. It was established in 1988 ranging from 15-60. Scores below 30 are considered non-autistic, scores from 30-36/5 are mild/moderate autism and above 37 is considered severe autism. So this feature would be definitely correlated to the diagnosis of the participant. However, only students that had gotten tested for Autism would have a score and others would be blank. We in fact, don’t know what the other children would score on the CAR Scale. This would be a great target variable for a different model. For this case, I am only using the binary classification of ASD and TD so I removed this instead of replacing the missing variables with the mean or median.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14</a:t>
            </a:fld>
            <a:endParaRPr lang="en-US"/>
          </a:p>
        </p:txBody>
      </p:sp>
    </p:spTree>
    <p:extLst>
      <p:ext uri="{BB962C8B-B14F-4D97-AF65-F5344CB8AC3E}">
        <p14:creationId xmlns:p14="http://schemas.microsoft.com/office/powerpoint/2010/main" val="4041816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were also some other features that didn’t have any useful data – Row, Stimulus, Contact, Index was removed because I didn’t know what the dataset was referring to regarding index values, participant, and time fields since we have the total recording time of each session.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ran the .</a:t>
            </a:r>
            <a:r>
              <a:rPr lang="en-US" dirty="0" err="1"/>
              <a:t>isnull</a:t>
            </a:r>
            <a:r>
              <a:rPr lang="en-US" dirty="0"/>
              <a:t> function again and I noticed even after dropped the columns that had NULL values, I could still see that there were a few lingering null values. </a:t>
            </a:r>
          </a:p>
          <a:p>
            <a:pPr marL="171450" indent="-171450">
              <a:buFont typeface="Arial" panose="020B0604020202020204" pitchFamily="34" charset="0"/>
              <a:buChar char="•"/>
            </a:pPr>
            <a:r>
              <a:rPr lang="en-US" dirty="0"/>
              <a:t>Because our </a:t>
            </a:r>
            <a:r>
              <a:rPr lang="en-US" dirty="0" err="1"/>
              <a:t>dataframe</a:t>
            </a:r>
            <a:r>
              <a:rPr lang="en-US" dirty="0"/>
              <a:t> has many values, we can choose to drop all rows with NULL values since the 18 identified above only make up less than 1% of the </a:t>
            </a:r>
            <a:r>
              <a:rPr lang="en-US" dirty="0" err="1"/>
              <a:t>dataframe</a:t>
            </a:r>
            <a:r>
              <a:rPr lang="en-US" dirty="0"/>
              <a:t>. </a:t>
            </a:r>
          </a:p>
        </p:txBody>
      </p:sp>
      <p:sp>
        <p:nvSpPr>
          <p:cNvPr id="4" name="Slide Number Placeholder 3"/>
          <p:cNvSpPr>
            <a:spLocks noGrp="1"/>
          </p:cNvSpPr>
          <p:nvPr>
            <p:ph type="sldNum" sz="quarter" idx="5"/>
          </p:nvPr>
        </p:nvSpPr>
        <p:spPr/>
        <p:txBody>
          <a:bodyPr/>
          <a:lstStyle/>
          <a:p>
            <a:fld id="{4EB614D0-2FF9-2D47-B0B5-604550EAD060}" type="slidenum">
              <a:rPr lang="en-US" smtClean="0"/>
              <a:t>15</a:t>
            </a:fld>
            <a:endParaRPr lang="en-US"/>
          </a:p>
        </p:txBody>
      </p:sp>
    </p:spTree>
    <p:extLst>
      <p:ext uri="{BB962C8B-B14F-4D97-AF65-F5344CB8AC3E}">
        <p14:creationId xmlns:p14="http://schemas.microsoft.com/office/powerpoint/2010/main" val="353634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features I was left to work with are listed above. A brief description of some of these are: </a:t>
            </a:r>
          </a:p>
          <a:p>
            <a:endParaRPr lang="en-US" dirty="0"/>
          </a:p>
          <a:p>
            <a:r>
              <a:rPr lang="en-US" dirty="0"/>
              <a:t>Tracking ratio: eye tracking movements per references at each point of regard OR gaze point</a:t>
            </a:r>
          </a:p>
          <a:p>
            <a:endParaRPr lang="en-US" dirty="0"/>
          </a:p>
          <a:p>
            <a:r>
              <a:rPr lang="en-US" dirty="0"/>
              <a:t>Point of Regard (POG): also referred to as Gaze points show what the eyes are looking at. Is measured in pixels on both X and Y axis of the screen. The screen resolution was 1280x1024 on a 17in monitor. </a:t>
            </a:r>
          </a:p>
          <a:p>
            <a:endParaRPr lang="en-US" dirty="0"/>
          </a:p>
          <a:p>
            <a:pPr algn="l"/>
            <a:r>
              <a:rPr lang="en-US" dirty="0"/>
              <a:t>Pupil diameter: tracks </a:t>
            </a:r>
            <a:r>
              <a:rPr lang="en-US" b="1" i="0" dirty="0">
                <a:solidFill>
                  <a:srgbClr val="303133"/>
                </a:solidFill>
                <a:effectLst/>
                <a:latin typeface="Lato" panose="020F0502020204030203" pitchFamily="34" charset="0"/>
              </a:rPr>
              <a:t>Pupil Size</a:t>
            </a:r>
            <a:r>
              <a:rPr lang="en-US" b="0" i="0" dirty="0">
                <a:solidFill>
                  <a:srgbClr val="777777"/>
                </a:solidFill>
                <a:effectLst/>
                <a:latin typeface="Lato" panose="020F0502020204030203" pitchFamily="34" charset="0"/>
              </a:rPr>
              <a:t>, video-based gaze tracking allows the measurement and analysis of pupil size. To get accurate pupil tracking data, the environment needs to be rigorously controlled.</a:t>
            </a:r>
          </a:p>
          <a:p>
            <a:pPr algn="l"/>
            <a:endParaRPr lang="en-US" b="0" i="0" dirty="0">
              <a:solidFill>
                <a:srgbClr val="777777"/>
              </a:solidFill>
              <a:effectLst/>
              <a:latin typeface="Lato" panose="020F0502020204030203" pitchFamily="34" charset="0"/>
            </a:endParaRPr>
          </a:p>
          <a:p>
            <a:pPr algn="l"/>
            <a:r>
              <a:rPr lang="en-US" b="0" i="0" dirty="0">
                <a:solidFill>
                  <a:srgbClr val="777777"/>
                </a:solidFill>
                <a:effectLst/>
                <a:latin typeface="Lato" panose="020F0502020204030203" pitchFamily="34" charset="0"/>
              </a:rPr>
              <a:t>Inadequate test conditions, pupil dilation can be observed and monitored as a result of:</a:t>
            </a:r>
          </a:p>
          <a:p>
            <a:pPr algn="l">
              <a:buFont typeface="Arial" panose="020B0604020202020204" pitchFamily="34" charset="0"/>
              <a:buChar char="•"/>
            </a:pPr>
            <a:r>
              <a:rPr lang="en-US" b="0" i="0" dirty="0">
                <a:solidFill>
                  <a:srgbClr val="777777"/>
                </a:solidFill>
                <a:effectLst/>
                <a:latin typeface="Lato" panose="020F0502020204030203" pitchFamily="34" charset="0"/>
              </a:rPr>
              <a:t>Strong emotional stimuli</a:t>
            </a:r>
          </a:p>
          <a:p>
            <a:pPr algn="l">
              <a:buFont typeface="Arial" panose="020B0604020202020204" pitchFamily="34" charset="0"/>
              <a:buChar char="•"/>
            </a:pPr>
            <a:r>
              <a:rPr lang="en-US" b="0" i="0" dirty="0">
                <a:solidFill>
                  <a:srgbClr val="777777"/>
                </a:solidFill>
                <a:effectLst/>
                <a:latin typeface="Lato" panose="020F0502020204030203" pitchFamily="34" charset="0"/>
              </a:rPr>
              <a:t>Acute attention</a:t>
            </a:r>
          </a:p>
          <a:p>
            <a:pPr algn="l">
              <a:buFont typeface="Arial" panose="020B0604020202020204" pitchFamily="34" charset="0"/>
              <a:buChar char="•"/>
            </a:pPr>
            <a:r>
              <a:rPr lang="en-US" b="0" i="0" dirty="0">
                <a:solidFill>
                  <a:srgbClr val="777777"/>
                </a:solidFill>
                <a:effectLst/>
                <a:latin typeface="Lato" panose="020F0502020204030203" pitchFamily="34" charset="0"/>
              </a:rPr>
              <a:t>Illumination</a:t>
            </a:r>
          </a:p>
          <a:p>
            <a:pPr algn="l">
              <a:buFont typeface="Arial" panose="020B0604020202020204" pitchFamily="34" charset="0"/>
              <a:buChar char="•"/>
            </a:pPr>
            <a:r>
              <a:rPr lang="en-US" b="0" i="0" dirty="0">
                <a:solidFill>
                  <a:srgbClr val="777777"/>
                </a:solidFill>
                <a:effectLst/>
                <a:latin typeface="Lato" panose="020F0502020204030203" pitchFamily="34" charset="0"/>
              </a:rPr>
              <a:t>Working memory load</a:t>
            </a:r>
          </a:p>
          <a:p>
            <a:endParaRPr lang="en-US" dirty="0"/>
          </a:p>
          <a:p>
            <a:r>
              <a:rPr lang="en-US" dirty="0"/>
              <a:t>AOI Area of Interest: </a:t>
            </a:r>
            <a:r>
              <a:rPr lang="en-US" b="0" i="0" dirty="0">
                <a:solidFill>
                  <a:srgbClr val="777777"/>
                </a:solidFill>
                <a:effectLst/>
                <a:latin typeface="Lato" panose="020F0502020204030203" pitchFamily="34" charset="0"/>
              </a:rPr>
              <a:t>To assess different fixation metrics, areas of interest (AOIs) are used to select specific regions in a scene. IN this scenario it was a balloon with different colors. </a:t>
            </a:r>
            <a:endParaRPr lang="en-US" dirty="0"/>
          </a:p>
          <a:p>
            <a:pPr algn="l">
              <a:buFont typeface="Arial" panose="020B0604020202020204" pitchFamily="34" charset="0"/>
              <a:buChar char="•"/>
            </a:pPr>
            <a:endParaRPr lang="en-US" b="0" i="0" dirty="0">
              <a:solidFill>
                <a:srgbClr val="777777"/>
              </a:solidFill>
              <a:effectLst/>
              <a:latin typeface="Lato" panose="020F0502020204030203" pitchFamily="34" charset="0"/>
            </a:endParaRPr>
          </a:p>
          <a:p>
            <a:endParaRPr lang="en-US" dirty="0"/>
          </a:p>
          <a:p>
            <a:endParaRPr lang="en-US" b="1" dirty="0"/>
          </a:p>
        </p:txBody>
      </p:sp>
      <p:sp>
        <p:nvSpPr>
          <p:cNvPr id="4" name="Slide Number Placeholder 3"/>
          <p:cNvSpPr>
            <a:spLocks noGrp="1"/>
          </p:cNvSpPr>
          <p:nvPr>
            <p:ph type="sldNum" sz="quarter" idx="5"/>
          </p:nvPr>
        </p:nvSpPr>
        <p:spPr/>
        <p:txBody>
          <a:bodyPr/>
          <a:lstStyle/>
          <a:p>
            <a:fld id="{4EB614D0-2FF9-2D47-B0B5-604550EAD060}" type="slidenum">
              <a:rPr lang="en-US" smtClean="0"/>
              <a:t>16</a:t>
            </a:fld>
            <a:endParaRPr lang="en-US"/>
          </a:p>
        </p:txBody>
      </p:sp>
    </p:spTree>
    <p:extLst>
      <p:ext uri="{BB962C8B-B14F-4D97-AF65-F5344CB8AC3E}">
        <p14:creationId xmlns:p14="http://schemas.microsoft.com/office/powerpoint/2010/main" val="176107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Quick Note: I did not fill the '-' in Category R/L feature with any data. This feature is a categorical feature containing 3 different eye tracking categories. The. '-' indicated that the experiment did not or could not categorize the eye movement. There were cases where one eye did have movement and it was tracked and the other did not. I decided it was best to not categorize the missing data into an existing eye movement category and instead categorize the non-tracked movement as its own category = 0.</a:t>
            </a:r>
          </a:p>
          <a:p>
            <a:r>
              <a:rPr lang="en-US" dirty="0"/>
              <a:t>* </a:t>
            </a:r>
            <a:r>
              <a:rPr lang="en-US" dirty="0" err="1"/>
              <a:t>Fixation:Fixation</a:t>
            </a:r>
            <a:r>
              <a:rPr lang="en-US" dirty="0"/>
              <a:t>:  occur when the eye stops to collect visual data. Although the duration of one is highly variable, the longer a fixation is, the more visual information is processed.</a:t>
            </a:r>
          </a:p>
          <a:p>
            <a:r>
              <a:rPr lang="en-US" dirty="0"/>
              <a:t>    * Blink: occur rapidly and involuntarily as a result of shutting and opening the eyelids</a:t>
            </a:r>
          </a:p>
          <a:p>
            <a:r>
              <a:rPr lang="en-US" dirty="0"/>
              <a:t>    * Saccade: are fast “jumps” that the eye performs between fixations in a static environment. The eye moves from one object of interest to another with the goal of acquiring new visual data in high resolution. Due to the extreme speed of saccades, vision is suppressed but they do reveal information about the course of fixations and visual attention.</a:t>
            </a:r>
          </a:p>
        </p:txBody>
      </p:sp>
      <p:sp>
        <p:nvSpPr>
          <p:cNvPr id="4" name="Slide Number Placeholder 3"/>
          <p:cNvSpPr>
            <a:spLocks noGrp="1"/>
          </p:cNvSpPr>
          <p:nvPr>
            <p:ph type="sldNum" sz="quarter" idx="5"/>
          </p:nvPr>
        </p:nvSpPr>
        <p:spPr/>
        <p:txBody>
          <a:bodyPr/>
          <a:lstStyle/>
          <a:p>
            <a:fld id="{4EB614D0-2FF9-2D47-B0B5-604550EAD060}" type="slidenum">
              <a:rPr lang="en-US" smtClean="0"/>
              <a:t>17</a:t>
            </a:fld>
            <a:endParaRPr lang="en-US"/>
          </a:p>
        </p:txBody>
      </p:sp>
    </p:spTree>
    <p:extLst>
      <p:ext uri="{BB962C8B-B14F-4D97-AF65-F5344CB8AC3E}">
        <p14:creationId xmlns:p14="http://schemas.microsoft.com/office/powerpoint/2010/main" val="3728878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cleaning it up this is how it looks like. We have 3 categorical features and 9 continuous features.</a:t>
            </a:r>
          </a:p>
        </p:txBody>
      </p:sp>
      <p:sp>
        <p:nvSpPr>
          <p:cNvPr id="4" name="Slide Number Placeholder 3"/>
          <p:cNvSpPr>
            <a:spLocks noGrp="1"/>
          </p:cNvSpPr>
          <p:nvPr>
            <p:ph type="sldNum" sz="quarter" idx="5"/>
          </p:nvPr>
        </p:nvSpPr>
        <p:spPr/>
        <p:txBody>
          <a:bodyPr/>
          <a:lstStyle/>
          <a:p>
            <a:fld id="{4EB614D0-2FF9-2D47-B0B5-604550EAD060}" type="slidenum">
              <a:rPr lang="en-US" smtClean="0"/>
              <a:t>18</a:t>
            </a:fld>
            <a:endParaRPr lang="en-US"/>
          </a:p>
        </p:txBody>
      </p:sp>
    </p:spTree>
    <p:extLst>
      <p:ext uri="{BB962C8B-B14F-4D97-AF65-F5344CB8AC3E}">
        <p14:creationId xmlns:p14="http://schemas.microsoft.com/office/powerpoint/2010/main" val="627974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19</a:t>
            </a:fld>
            <a:endParaRPr lang="en-US"/>
          </a:p>
        </p:txBody>
      </p:sp>
    </p:spTree>
    <p:extLst>
      <p:ext uri="{BB962C8B-B14F-4D97-AF65-F5344CB8AC3E}">
        <p14:creationId xmlns:p14="http://schemas.microsoft.com/office/powerpoint/2010/main" val="33026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www.cdc.gov</a:t>
            </a:r>
            <a:r>
              <a:rPr lang="en-US" dirty="0"/>
              <a:t>/</a:t>
            </a:r>
            <a:r>
              <a:rPr lang="en-US" dirty="0" err="1"/>
              <a:t>mmwr</a:t>
            </a:r>
            <a:r>
              <a:rPr lang="en-US" dirty="0"/>
              <a:t>/volumes/72/ss/ss7202a1.htm?s_cid=ss7202a1_w</a:t>
            </a:r>
          </a:p>
          <a:p>
            <a:r>
              <a:rPr lang="en-US" dirty="0"/>
              <a:t>* This dataset is an eye-tracking dataset that was developed for the purpose of autism diagnosis from a group at Université de Picardie Jules Verne. Eye-tracking methods are used as a sign of autism where abnormalities of the eye gaze are largely </a:t>
            </a:r>
            <a:r>
              <a:rPr lang="en-US" dirty="0" err="1"/>
              <a:t>recognised</a:t>
            </a:r>
            <a:r>
              <a:rPr lang="en-US" dirty="0"/>
              <a:t> as the hallmark of autism [3](https://</a:t>
            </a:r>
            <a:r>
              <a:rPr lang="en-US" dirty="0" err="1"/>
              <a:t>figshare.com</a:t>
            </a:r>
            <a:r>
              <a:rPr lang="en-US" dirty="0"/>
              <a:t>/articles/dataset/Eye-Tracking_Dataset_to_Support_the_Research_on_Autism_Spectrum_Disorder/20113592). The group published this dataset in hopes of contributing to the </a:t>
            </a:r>
            <a:r>
              <a:rPr lang="en-US" dirty="0" err="1"/>
              <a:t>scarces</a:t>
            </a:r>
            <a:r>
              <a:rPr lang="en-US" dirty="0"/>
              <a:t> health data available for programs in artificial intelligence and machine learning. The overall goal of this dataset was to providing an eye-tracking data set for researchers of ASD in hopes of developing diagnostic models that can help detect autism at an early stage of childhood development.</a:t>
            </a:r>
          </a:p>
          <a:p>
            <a:endParaRPr lang="en-US" dirty="0"/>
          </a:p>
          <a:p>
            <a:r>
              <a:rPr lang="en-US" dirty="0"/>
              <a:t>* I will be using a subset this dataset to showcase my work in trying to determine how eye-tracking could be used to diagnose autism at an earlier age. I used </a:t>
            </a:r>
            <a:r>
              <a:rPr lang="en-US" dirty="0" err="1"/>
              <a:t>jupter</a:t>
            </a:r>
            <a:r>
              <a:rPr lang="en-US" dirty="0"/>
              <a:t> notebook to do this project.</a:t>
            </a:r>
          </a:p>
        </p:txBody>
      </p:sp>
      <p:sp>
        <p:nvSpPr>
          <p:cNvPr id="4" name="Slide Number Placeholder 3"/>
          <p:cNvSpPr>
            <a:spLocks noGrp="1"/>
          </p:cNvSpPr>
          <p:nvPr>
            <p:ph type="sldNum" sz="quarter" idx="5"/>
          </p:nvPr>
        </p:nvSpPr>
        <p:spPr/>
        <p:txBody>
          <a:bodyPr/>
          <a:lstStyle/>
          <a:p>
            <a:fld id="{4EB614D0-2FF9-2D47-B0B5-604550EAD060}" type="slidenum">
              <a:rPr lang="en-US" smtClean="0"/>
              <a:t>2</a:t>
            </a:fld>
            <a:endParaRPr lang="en-US"/>
          </a:p>
        </p:txBody>
      </p:sp>
    </p:spTree>
    <p:extLst>
      <p:ext uri="{BB962C8B-B14F-4D97-AF65-F5344CB8AC3E}">
        <p14:creationId xmlns:p14="http://schemas.microsoft.com/office/powerpoint/2010/main" val="184410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target data is in balance in the dataset so we can continue with this project ~15,000 datapoints for each category of diagnosis</a:t>
            </a:r>
          </a:p>
          <a:p>
            <a:pPr marL="0" algn="ctr" rtl="0" eaLnBrk="1" fontAlgn="b" latinLnBrk="0" hangingPunct="1">
              <a:spcBef>
                <a:spcPts val="0"/>
              </a:spcBef>
              <a:spcAft>
                <a:spcPts val="0"/>
              </a:spcAft>
            </a:pPr>
            <a:r>
              <a:rPr lang="en-US" sz="1800" b="1" i="0" u="none" strike="noStrike" kern="1200" dirty="0">
                <a:solidFill>
                  <a:srgbClr val="00B050"/>
                </a:solidFill>
                <a:effectLst/>
                <a:latin typeface="Gill Sans MT" panose="020B0502020104020203" pitchFamily="34" charset="77"/>
              </a:rPr>
              <a:t>TARGET</a:t>
            </a:r>
            <a:endParaRPr lang="en-US" sz="1800" b="0" i="0" u="none" strike="noStrike" dirty="0">
              <a:effectLst/>
              <a:latin typeface="Arial" panose="020B0604020202020204" pitchFamily="34" charset="0"/>
            </a:endParaRPr>
          </a:p>
          <a:p>
            <a:pPr marL="0" algn="ctr" rtl="0" eaLnBrk="1" fontAlgn="ctr" latinLnBrk="0" hangingPunct="1">
              <a:spcBef>
                <a:spcPts val="0"/>
              </a:spcBef>
              <a:spcAft>
                <a:spcPts val="0"/>
              </a:spcAft>
            </a:pPr>
            <a:r>
              <a:rPr lang="en-US" sz="1800" b="1" i="0" u="none" strike="noStrike" kern="1200" dirty="0">
                <a:solidFill>
                  <a:srgbClr val="00B050"/>
                </a:solidFill>
                <a:effectLst/>
                <a:latin typeface="Gill Sans MT" panose="020B0502020104020203" pitchFamily="34" charset="77"/>
              </a:rPr>
              <a:t>Binary classification of 1) typically developing (TD) or 2) autism spectrum disorder (ASD)</a:t>
            </a:r>
            <a:endParaRPr lang="en-US" sz="1800" b="0" i="0" u="none" strike="noStrike" dirty="0">
              <a:effectLst/>
              <a:latin typeface="Arial" panose="020B0604020202020204" pitchFamily="34" charset="0"/>
            </a:endParaRPr>
          </a:p>
          <a:p>
            <a:pPr marL="0" marR="0" indent="0" algn="ctr" rtl="0" eaLnBrk="1" fontAlgn="auto" latinLnBrk="0" hangingPunct="1">
              <a:spcBef>
                <a:spcPts val="0"/>
              </a:spcBef>
              <a:spcAft>
                <a:spcPts val="0"/>
              </a:spcAft>
            </a:pPr>
            <a:r>
              <a:rPr lang="en-US" sz="1800" b="1" i="0" u="none" strike="noStrike" kern="1200" dirty="0">
                <a:solidFill>
                  <a:srgbClr val="00B050"/>
                </a:solidFill>
                <a:effectLst/>
                <a:latin typeface="Gill Sans MT" panose="020B0502020104020203" pitchFamily="34" charset="77"/>
                <a:cs typeface="Arial" panose="020B0604020202020204" pitchFamily="34" charset="0"/>
              </a:rPr>
              <a:t>Categorical</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20</a:t>
            </a:fld>
            <a:endParaRPr lang="en-US"/>
          </a:p>
        </p:txBody>
      </p:sp>
    </p:spTree>
    <p:extLst>
      <p:ext uri="{BB962C8B-B14F-4D97-AF65-F5344CB8AC3E}">
        <p14:creationId xmlns:p14="http://schemas.microsoft.com/office/powerpoint/2010/main" val="3339554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we have identified the features we will use and so we can now move onto splitting and training our dataset. </a:t>
            </a:r>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21</a:t>
            </a:fld>
            <a:endParaRPr lang="en-US"/>
          </a:p>
        </p:txBody>
      </p:sp>
    </p:spTree>
    <p:extLst>
      <p:ext uri="{BB962C8B-B14F-4D97-AF65-F5344CB8AC3E}">
        <p14:creationId xmlns:p14="http://schemas.microsoft.com/office/powerpoint/2010/main" val="1679782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model, I chose to split the dataset into an 80% train and 20% test subset. 80% of the data is used to help create the model and 20% is used to test the model’s accuracy. </a:t>
            </a:r>
          </a:p>
        </p:txBody>
      </p:sp>
      <p:sp>
        <p:nvSpPr>
          <p:cNvPr id="4" name="Slide Number Placeholder 3"/>
          <p:cNvSpPr>
            <a:spLocks noGrp="1"/>
          </p:cNvSpPr>
          <p:nvPr>
            <p:ph type="sldNum" sz="quarter" idx="5"/>
          </p:nvPr>
        </p:nvSpPr>
        <p:spPr/>
        <p:txBody>
          <a:bodyPr/>
          <a:lstStyle/>
          <a:p>
            <a:fld id="{4EB614D0-2FF9-2D47-B0B5-604550EAD060}" type="slidenum">
              <a:rPr lang="en-US" smtClean="0"/>
              <a:t>22</a:t>
            </a:fld>
            <a:endParaRPr lang="en-US"/>
          </a:p>
        </p:txBody>
      </p:sp>
    </p:spTree>
    <p:extLst>
      <p:ext uri="{BB962C8B-B14F-4D97-AF65-F5344CB8AC3E}">
        <p14:creationId xmlns:p14="http://schemas.microsoft.com/office/powerpoint/2010/main" val="1630907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ran a few programs from </a:t>
            </a:r>
            <a:r>
              <a:rPr lang="en-US" dirty="0" err="1"/>
              <a:t>sklean</a:t>
            </a:r>
            <a:r>
              <a:rPr lang="en-US" dirty="0"/>
              <a:t> kit to find the best model for this model prediction. I was already pretty wary as I knew I had a large dataset that could lead to overfitting. I selected to continue with combining PCA and Logistical Regression</a:t>
            </a:r>
          </a:p>
          <a:p>
            <a:endParaRPr lang="en-US" dirty="0"/>
          </a:p>
          <a:p>
            <a:r>
              <a:rPr lang="en-US" dirty="0"/>
              <a:t>Too many features could lead to overfitting which is what we see in this model. To overcome it, we will use PCA - Principal Component Analysis (PCA) to Reduce Dimensionality.  In order to reduce the dimensionality of our data, a PCA analysis will be conducted on all 15 features in the </a:t>
            </a:r>
            <a:r>
              <a:rPr lang="en-US" dirty="0" err="1"/>
              <a:t>dataframe</a:t>
            </a:r>
            <a:r>
              <a:rPr lang="en-US" dirty="0"/>
              <a:t>. </a:t>
            </a:r>
          </a:p>
          <a:p>
            <a:pPr marL="171450" indent="-171450">
              <a:buFont typeface="Arial" panose="020B0604020202020204" pitchFamily="34" charset="0"/>
              <a:buChar char="•"/>
            </a:pPr>
            <a:r>
              <a:rPr lang="en-US" dirty="0"/>
              <a:t>PCA is a form of data </a:t>
            </a:r>
            <a:r>
              <a:rPr lang="en-US" dirty="0" err="1"/>
              <a:t>visualizaiton</a:t>
            </a:r>
            <a:r>
              <a:rPr lang="en-US" dirty="0"/>
              <a:t> and will be used in this project to reduce the dimensionality while </a:t>
            </a:r>
            <a:r>
              <a:rPr lang="en-US" dirty="0" err="1"/>
              <a:t>minimising</a:t>
            </a:r>
            <a:r>
              <a:rPr lang="en-US" dirty="0"/>
              <a:t> the loss of important information from our dataset so that I decrease the likelihood of overfitting our model. </a:t>
            </a:r>
          </a:p>
          <a:p>
            <a:pPr marL="171450" indent="-171450">
              <a:buFont typeface="Arial" panose="020B0604020202020204" pitchFamily="34" charset="0"/>
              <a:buChar char="•"/>
            </a:pPr>
            <a:r>
              <a:rPr lang="en-US" dirty="0"/>
              <a:t>I used an </a:t>
            </a:r>
            <a:r>
              <a:rPr lang="en-US" dirty="0" err="1"/>
              <a:t>n_components</a:t>
            </a:r>
            <a:r>
              <a:rPr lang="en-US" dirty="0"/>
              <a:t> = 0.85 in this PCA model so that it is prompted to select the minimum number of principal components so that 85% of the variance is retained in the model. </a:t>
            </a:r>
          </a:p>
          <a:p>
            <a:pPr marL="171450" indent="-171450">
              <a:buFont typeface="Arial" panose="020B0604020202020204" pitchFamily="34" charset="0"/>
              <a:buChar char="•"/>
            </a:pPr>
            <a:r>
              <a:rPr lang="en-US" b="0" i="0" dirty="0">
                <a:solidFill>
                  <a:srgbClr val="4D5156"/>
                </a:solidFill>
                <a:effectLst/>
                <a:latin typeface="Google Sans"/>
              </a:rPr>
              <a:t>The point where the slope of the curve is clearly leveling off (the “elbow) indicates the number of factors that should be generated by the analysis.</a:t>
            </a:r>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23</a:t>
            </a:fld>
            <a:endParaRPr lang="en-US"/>
          </a:p>
        </p:txBody>
      </p:sp>
    </p:spTree>
    <p:extLst>
      <p:ext uri="{BB962C8B-B14F-4D97-AF65-F5344CB8AC3E}">
        <p14:creationId xmlns:p14="http://schemas.microsoft.com/office/powerpoint/2010/main" val="139346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 The higher the magnitude of each feature, the higher importance of the feature. The above data is seen each of the 6 component, and each of the12 features.</a:t>
            </a:r>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24</a:t>
            </a:fld>
            <a:endParaRPr lang="en-US"/>
          </a:p>
        </p:txBody>
      </p:sp>
    </p:spTree>
    <p:extLst>
      <p:ext uri="{BB962C8B-B14F-4D97-AF65-F5344CB8AC3E}">
        <p14:creationId xmlns:p14="http://schemas.microsoft.com/office/powerpoint/2010/main" val="3690342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25</a:t>
            </a:fld>
            <a:endParaRPr lang="en-US"/>
          </a:p>
        </p:txBody>
      </p:sp>
    </p:spTree>
    <p:extLst>
      <p:ext uri="{BB962C8B-B14F-4D97-AF65-F5344CB8AC3E}">
        <p14:creationId xmlns:p14="http://schemas.microsoft.com/office/powerpoint/2010/main" val="3417901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apple-system"/>
              </a:rPr>
              <a:t>Using PCA, I was able to reduce the features to 6 components to enhance the logistic regression machine learning model chosen to predict the autism diagnosis based on eye tracking data. As seen above, the training and testing accuracy are both over 97% correct which leads me to believe that there still may be overfitting </a:t>
            </a:r>
            <a:r>
              <a:rPr lang="en-US" b="0" i="0" dirty="0" err="1">
                <a:effectLst/>
                <a:latin typeface="-apple-system"/>
              </a:rPr>
              <a:t>occuring</a:t>
            </a:r>
            <a:r>
              <a:rPr lang="en-US" b="0" i="0" dirty="0">
                <a:effectLst/>
                <a:latin typeface="-apple-system"/>
              </a:rPr>
              <a:t>.</a:t>
            </a:r>
          </a:p>
          <a:p>
            <a:pPr algn="l">
              <a:buFont typeface="Arial" panose="020B0604020202020204" pitchFamily="34" charset="0"/>
              <a:buChar char="•"/>
            </a:pPr>
            <a:r>
              <a:rPr lang="en-US" b="0" i="0" dirty="0">
                <a:effectLst/>
                <a:latin typeface="-apple-system"/>
              </a:rPr>
              <a:t>Additionally, it is important to note that this dataset was only a subset of a much larger dataset. There were many datapoints on eye tracking but not much variety in regard to the source of the data points, i.e. the participant dataset in this model was limited to 16. So while there were thousands of </a:t>
            </a:r>
            <a:r>
              <a:rPr lang="en-US" b="0" i="0" dirty="0" err="1">
                <a:effectLst/>
                <a:latin typeface="-apple-system"/>
              </a:rPr>
              <a:t>dataopints</a:t>
            </a:r>
            <a:r>
              <a:rPr lang="en-US" b="0" i="0" dirty="0">
                <a:effectLst/>
                <a:latin typeface="-apple-system"/>
              </a:rPr>
              <a:t> collected per participant, the variance in target was actually small.</a:t>
            </a:r>
          </a:p>
          <a:p>
            <a:pPr algn="l">
              <a:buFont typeface="Arial" panose="020B0604020202020204" pitchFamily="34" charset="0"/>
              <a:buChar char="•"/>
            </a:pPr>
            <a:r>
              <a:rPr lang="en-US" b="0" i="0" dirty="0">
                <a:effectLst/>
                <a:latin typeface="-apple-system"/>
              </a:rPr>
              <a:t>To improve this model, I would need to re-evaluate my feature selection model.</a:t>
            </a:r>
          </a:p>
          <a:p>
            <a:pPr algn="l">
              <a:buFont typeface="Arial" panose="020B0604020202020204" pitchFamily="34" charset="0"/>
              <a:buChar char="•"/>
            </a:pPr>
            <a:endParaRPr lang="en-US" b="0" i="0" dirty="0">
              <a:effectLst/>
              <a:latin typeface="-apple-system"/>
            </a:endParaRPr>
          </a:p>
          <a:p>
            <a:pPr algn="l">
              <a:buFont typeface="Arial" panose="020B0604020202020204" pitchFamily="34" charset="0"/>
              <a:buChar char="•"/>
            </a:pPr>
            <a:endParaRPr lang="en-US" b="0" i="0" dirty="0">
              <a:effectLst/>
              <a:latin typeface="-apple-system"/>
            </a:endParaRPr>
          </a:p>
          <a:p>
            <a:pPr algn="l"/>
            <a:r>
              <a:rPr lang="en-US" b="1" i="0" dirty="0">
                <a:effectLst/>
                <a:latin typeface="-apple-system"/>
              </a:rPr>
              <a:t>Autism Diagnosis Relationship to Eye Tracking Synopsis</a:t>
            </a:r>
            <a:endParaRPr lang="en-US" b="0" i="0" dirty="0">
              <a:effectLst/>
              <a:latin typeface="-apple-system"/>
            </a:endParaRPr>
          </a:p>
          <a:p>
            <a:pPr algn="l">
              <a:buFont typeface="Arial" panose="020B0604020202020204" pitchFamily="34" charset="0"/>
              <a:buChar char="•"/>
            </a:pPr>
            <a:r>
              <a:rPr lang="en-US" b="0" i="0" dirty="0">
                <a:effectLst/>
                <a:latin typeface="-apple-system"/>
              </a:rPr>
              <a:t>Age of diagnosis for autism in a child can be crucial to the child's development. This is because if a child is diagnosed earlier, there are interventions that can help the child with developmental milestones in behavior, speech, occupational and physical. This is especially true for children from low income households where families rely on a diagnosis to receive free or reduced cost therapies for their children.</a:t>
            </a:r>
          </a:p>
          <a:p>
            <a:pPr algn="l">
              <a:buFont typeface="Arial" panose="020B0604020202020204" pitchFamily="34" charset="0"/>
              <a:buChar char="•"/>
            </a:pPr>
            <a:r>
              <a:rPr lang="en-US" b="0" i="0" dirty="0">
                <a:effectLst/>
                <a:latin typeface="-apple-system"/>
              </a:rPr>
              <a:t>To learn more about what kind of research is currently being funded by the NIH in this field, you can visit </a:t>
            </a:r>
            <a:r>
              <a:rPr lang="en-US" b="0" i="0" u="none" strike="noStrike" dirty="0">
                <a:effectLst/>
                <a:latin typeface="-apple-system"/>
                <a:hlinkClick r:id="rId3"/>
              </a:rPr>
              <a:t>https://magazine.medlineplus.gov/article/eye-tracking-technology-holds-promise-for-earlier-autism-diagnosis</a:t>
            </a:r>
            <a:r>
              <a:rPr lang="en-US" b="0" i="0" dirty="0">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26</a:t>
            </a:fld>
            <a:endParaRPr lang="en-US"/>
          </a:p>
        </p:txBody>
      </p:sp>
    </p:spTree>
    <p:extLst>
      <p:ext uri="{BB962C8B-B14F-4D97-AF65-F5344CB8AC3E}">
        <p14:creationId xmlns:p14="http://schemas.microsoft.com/office/powerpoint/2010/main" val="3823941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Neurodivergent children tend to be more responsive in environments that they are comfortable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Take </a:t>
            </a:r>
            <a:r>
              <a:rPr lang="en-US" dirty="0" err="1"/>
              <a:t>particiants</a:t>
            </a:r>
            <a:r>
              <a:rPr lang="en-US" dirty="0"/>
              <a:t> to study location prior to conducting data collection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Bring equipment to home/school/</a:t>
            </a:r>
            <a:r>
              <a:rPr lang="en-US" dirty="0" err="1"/>
              <a:t>etc</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 only chose 1 CSV file out of 25 due to the size of the dataset. In theory we’d want to use all the datapoints collected – HOWEVER, this also led to an OVERFITTING issue as we saw in the previous slides. I believe that even if I were to have compiled all 25 csv files and worked with the full 59 participant dataset, I still would have had an overfitting issue because the </a:t>
            </a:r>
          </a:p>
        </p:txBody>
      </p:sp>
      <p:sp>
        <p:nvSpPr>
          <p:cNvPr id="4" name="Slide Number Placeholder 3"/>
          <p:cNvSpPr>
            <a:spLocks noGrp="1"/>
          </p:cNvSpPr>
          <p:nvPr>
            <p:ph type="sldNum" sz="quarter" idx="5"/>
          </p:nvPr>
        </p:nvSpPr>
        <p:spPr/>
        <p:txBody>
          <a:bodyPr/>
          <a:lstStyle/>
          <a:p>
            <a:fld id="{4EB614D0-2FF9-2D47-B0B5-604550EAD060}" type="slidenum">
              <a:rPr lang="en-US" smtClean="0"/>
              <a:t>27</a:t>
            </a:fld>
            <a:endParaRPr lang="en-US"/>
          </a:p>
        </p:txBody>
      </p:sp>
    </p:spTree>
    <p:extLst>
      <p:ext uri="{BB962C8B-B14F-4D97-AF65-F5344CB8AC3E}">
        <p14:creationId xmlns:p14="http://schemas.microsoft.com/office/powerpoint/2010/main" val="3542346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28</a:t>
            </a:fld>
            <a:endParaRPr lang="en-US"/>
          </a:p>
        </p:txBody>
      </p:sp>
    </p:spTree>
    <p:extLst>
      <p:ext uri="{BB962C8B-B14F-4D97-AF65-F5344CB8AC3E}">
        <p14:creationId xmlns:p14="http://schemas.microsoft.com/office/powerpoint/2010/main" val="1145968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make this model better:</a:t>
            </a:r>
          </a:p>
          <a:p>
            <a:r>
              <a:rPr lang="en-US" dirty="0"/>
              <a:t>Take the AVERAGE of the pupil </a:t>
            </a:r>
            <a:r>
              <a:rPr lang="en-US" dirty="0" err="1"/>
              <a:t>dialation</a:t>
            </a:r>
            <a:r>
              <a:rPr lang="en-US" dirty="0"/>
              <a:t> or point of regard for each participant during each of their sessions and use the AVERAGE data to create a prediction model.  </a:t>
            </a:r>
          </a:p>
        </p:txBody>
      </p:sp>
      <p:sp>
        <p:nvSpPr>
          <p:cNvPr id="4" name="Slide Number Placeholder 3"/>
          <p:cNvSpPr>
            <a:spLocks noGrp="1"/>
          </p:cNvSpPr>
          <p:nvPr>
            <p:ph type="sldNum" sz="quarter" idx="5"/>
          </p:nvPr>
        </p:nvSpPr>
        <p:spPr/>
        <p:txBody>
          <a:bodyPr/>
          <a:lstStyle/>
          <a:p>
            <a:fld id="{4EB614D0-2FF9-2D47-B0B5-604550EAD060}" type="slidenum">
              <a:rPr lang="en-US" smtClean="0"/>
              <a:t>29</a:t>
            </a:fld>
            <a:endParaRPr lang="en-US"/>
          </a:p>
        </p:txBody>
      </p:sp>
    </p:spTree>
    <p:extLst>
      <p:ext uri="{BB962C8B-B14F-4D97-AF65-F5344CB8AC3E}">
        <p14:creationId xmlns:p14="http://schemas.microsoft.com/office/powerpoint/2010/main" val="358531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Autism spectrum disorder (ASD) is a neurodevelopmental disability in folks often affecting social communication and interaction, and restricted or repetitive behaviors or interests in folks. This graph found on the CDC website shows the prevalence of ASD diagnosis since 2002. </a:t>
            </a:r>
          </a:p>
          <a:p>
            <a:endParaRPr lang="en-US" dirty="0"/>
          </a:p>
          <a:p>
            <a:r>
              <a:rPr lang="en-US" dirty="0"/>
              <a:t>I’ve worked with children with disabilities my whole life.  I volunteered in a special day centers when I was in middle and high school and worked as a teachers aid in special education classes in undergrad. Over the years, I’ve seen many families have a hard time finding the resources to get their child a diagnosis that would ultimately help them get the services they need. </a:t>
            </a:r>
          </a:p>
          <a:p>
            <a:endParaRPr lang="en-US" dirty="0"/>
          </a:p>
          <a:p>
            <a:r>
              <a:rPr lang="en-US" dirty="0"/>
              <a:t>I’ve heard about eye tracking in ADHD studies and was curious to see how this could be replicated in other neurodivergent children.</a:t>
            </a:r>
          </a:p>
        </p:txBody>
      </p:sp>
      <p:sp>
        <p:nvSpPr>
          <p:cNvPr id="4" name="Slide Number Placeholder 3"/>
          <p:cNvSpPr>
            <a:spLocks noGrp="1"/>
          </p:cNvSpPr>
          <p:nvPr>
            <p:ph type="sldNum" sz="quarter" idx="5"/>
          </p:nvPr>
        </p:nvSpPr>
        <p:spPr/>
        <p:txBody>
          <a:bodyPr/>
          <a:lstStyle/>
          <a:p>
            <a:fld id="{4EB614D0-2FF9-2D47-B0B5-604550EAD060}" type="slidenum">
              <a:rPr lang="en-US" smtClean="0"/>
              <a:t>3</a:t>
            </a:fld>
            <a:endParaRPr lang="en-US"/>
          </a:p>
        </p:txBody>
      </p:sp>
    </p:spTree>
    <p:extLst>
      <p:ext uri="{BB962C8B-B14F-4D97-AF65-F5344CB8AC3E}">
        <p14:creationId xmlns:p14="http://schemas.microsoft.com/office/powerpoint/2010/main" val="1334278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30</a:t>
            </a:fld>
            <a:endParaRPr lang="en-US"/>
          </a:p>
        </p:txBody>
      </p:sp>
    </p:spTree>
    <p:extLst>
      <p:ext uri="{BB962C8B-B14F-4D97-AF65-F5344CB8AC3E}">
        <p14:creationId xmlns:p14="http://schemas.microsoft.com/office/powerpoint/2010/main" val="332240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4</a:t>
            </a:fld>
            <a:endParaRPr lang="en-US"/>
          </a:p>
        </p:txBody>
      </p:sp>
    </p:spTree>
    <p:extLst>
      <p:ext uri="{BB962C8B-B14F-4D97-AF65-F5344CB8AC3E}">
        <p14:creationId xmlns:p14="http://schemas.microsoft.com/office/powerpoint/2010/main" val="209142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Eye Tracking: </a:t>
            </a:r>
            <a:r>
              <a:rPr lang="en-US" b="0" i="0" dirty="0">
                <a:solidFill>
                  <a:srgbClr val="303133"/>
                </a:solidFill>
                <a:effectLst/>
                <a:latin typeface="Lato" panose="020F0502020204030203" pitchFamily="34" charset="0"/>
              </a:rPr>
              <a:t>Eye tracking enables </a:t>
            </a:r>
            <a:r>
              <a:rPr lang="en-US" b="1" i="0" dirty="0">
                <a:solidFill>
                  <a:srgbClr val="303133"/>
                </a:solidFill>
                <a:effectLst/>
                <a:latin typeface="Lato" panose="020F0502020204030203" pitchFamily="34" charset="0"/>
              </a:rPr>
              <a:t>the measurement of eye movements, eye positions, and points of gaze</a:t>
            </a:r>
            <a:r>
              <a:rPr lang="en-US" b="0" i="0" dirty="0">
                <a:solidFill>
                  <a:srgbClr val="303133"/>
                </a:solidFill>
                <a:effectLst/>
                <a:latin typeface="Lato" panose="020F0502020204030203" pitchFamily="34" charset="0"/>
              </a:rPr>
              <a:t> through various technological processes. In other words, eye tracking identifies and monitors a person’s </a:t>
            </a:r>
            <a:r>
              <a:rPr lang="en-US" b="1" i="0" dirty="0">
                <a:solidFill>
                  <a:srgbClr val="303133"/>
                </a:solidFill>
                <a:effectLst/>
                <a:latin typeface="Lato" panose="020F0502020204030203" pitchFamily="34" charset="0"/>
              </a:rPr>
              <a:t>visual attention</a:t>
            </a:r>
            <a:r>
              <a:rPr lang="en-US" b="0" i="0" dirty="0">
                <a:solidFill>
                  <a:srgbClr val="303133"/>
                </a:solidFill>
                <a:effectLst/>
                <a:latin typeface="Lato" panose="020F0502020204030203" pitchFamily="34" charset="0"/>
              </a:rPr>
              <a:t> in terms of location, objects, and duration.</a:t>
            </a:r>
            <a:endParaRPr lang="en-US" dirty="0"/>
          </a:p>
          <a:p>
            <a:endParaRPr lang="en-US" dirty="0"/>
          </a:p>
          <a:p>
            <a:r>
              <a:rPr lang="en-US" dirty="0"/>
              <a:t>Fixation: </a:t>
            </a:r>
            <a:r>
              <a:rPr lang="en-US" b="0" i="0" dirty="0">
                <a:solidFill>
                  <a:srgbClr val="777777"/>
                </a:solidFill>
                <a:effectLst/>
                <a:latin typeface="Lato" panose="020F0502020204030203" pitchFamily="34" charset="0"/>
              </a:rPr>
              <a:t> occur when the eye stops to collect visual data. Although the duration of one is highly variable, the longer a fixation is, the more visual information is processed.</a:t>
            </a:r>
            <a:endParaRPr lang="en-US" dirty="0"/>
          </a:p>
          <a:p>
            <a:endParaRPr lang="en-US" dirty="0"/>
          </a:p>
          <a:p>
            <a:r>
              <a:rPr lang="en-US" dirty="0"/>
              <a:t>Saccade: </a:t>
            </a:r>
            <a:r>
              <a:rPr lang="en-US" b="0" i="0" dirty="0">
                <a:solidFill>
                  <a:srgbClr val="777777"/>
                </a:solidFill>
                <a:effectLst/>
                <a:latin typeface="Lato" panose="020F0502020204030203" pitchFamily="34" charset="0"/>
              </a:rPr>
              <a:t>are fast “jumps” that the eye performs between fixations in a static environment. The eye moves from one object of interest to another with the goal of acquiring new visual data in high resolution. </a:t>
            </a:r>
            <a:r>
              <a:rPr lang="en-US" b="0" i="1" dirty="0">
                <a:solidFill>
                  <a:srgbClr val="777777"/>
                </a:solidFill>
                <a:effectLst/>
                <a:latin typeface="Lato" panose="020F0502020204030203" pitchFamily="34" charset="0"/>
              </a:rPr>
              <a:t>Due to the extreme speed of saccades, vision is suppressed. Thus, they are not as significant in gaze tracking as fixations are. Yet, they do reveal information about the course of fixations and visual attention.</a:t>
            </a:r>
            <a:endParaRPr lang="en-US" dirty="0"/>
          </a:p>
          <a:p>
            <a:r>
              <a:rPr lang="en-US" dirty="0"/>
              <a:t>Blinks: occur</a:t>
            </a:r>
          </a:p>
          <a:p>
            <a:endParaRPr lang="en-US" dirty="0"/>
          </a:p>
          <a:p>
            <a:r>
              <a:rPr lang="en-US" dirty="0"/>
              <a:t>Point of Regard (POG): also referred to as Gaze points show what the eyes are looking at. Is measured on both X and Y axis</a:t>
            </a:r>
          </a:p>
          <a:p>
            <a:endParaRPr lang="en-US" dirty="0"/>
          </a:p>
          <a:p>
            <a:pPr algn="l"/>
            <a:r>
              <a:rPr lang="en-US" dirty="0"/>
              <a:t>Pupil diameter: tracks </a:t>
            </a:r>
            <a:r>
              <a:rPr lang="en-US" b="1" i="0" dirty="0">
                <a:solidFill>
                  <a:srgbClr val="303133"/>
                </a:solidFill>
                <a:effectLst/>
                <a:latin typeface="Lato" panose="020F0502020204030203" pitchFamily="34" charset="0"/>
              </a:rPr>
              <a:t>Pupil Size</a:t>
            </a:r>
            <a:r>
              <a:rPr lang="en-US" b="0" i="0" dirty="0">
                <a:solidFill>
                  <a:srgbClr val="777777"/>
                </a:solidFill>
                <a:effectLst/>
                <a:latin typeface="Lato" panose="020F0502020204030203" pitchFamily="34" charset="0"/>
              </a:rPr>
              <a:t>, video-based gaze tracking allows the measurement and analysis of pupil size. To get accurate pupil tracking data, the environment needs to be rigorously controlled.</a:t>
            </a:r>
          </a:p>
          <a:p>
            <a:pPr algn="l"/>
            <a:r>
              <a:rPr lang="en-US" b="0" i="0" dirty="0">
                <a:solidFill>
                  <a:srgbClr val="777777"/>
                </a:solidFill>
                <a:effectLst/>
                <a:latin typeface="Lato" panose="020F0502020204030203" pitchFamily="34" charset="0"/>
              </a:rPr>
              <a:t>Inadequate test conditions, pupil dilation can be observed and monitored as a result of:</a:t>
            </a:r>
          </a:p>
          <a:p>
            <a:pPr algn="l">
              <a:buFont typeface="Arial" panose="020B0604020202020204" pitchFamily="34" charset="0"/>
              <a:buChar char="•"/>
            </a:pPr>
            <a:r>
              <a:rPr lang="en-US" b="0" i="0" dirty="0">
                <a:solidFill>
                  <a:srgbClr val="777777"/>
                </a:solidFill>
                <a:effectLst/>
                <a:latin typeface="Lato" panose="020F0502020204030203" pitchFamily="34" charset="0"/>
              </a:rPr>
              <a:t>Strong emotional stimuli</a:t>
            </a:r>
          </a:p>
          <a:p>
            <a:pPr algn="l">
              <a:buFont typeface="Arial" panose="020B0604020202020204" pitchFamily="34" charset="0"/>
              <a:buChar char="•"/>
            </a:pPr>
            <a:r>
              <a:rPr lang="en-US" b="0" i="0" dirty="0">
                <a:solidFill>
                  <a:srgbClr val="777777"/>
                </a:solidFill>
                <a:effectLst/>
                <a:latin typeface="Lato" panose="020F0502020204030203" pitchFamily="34" charset="0"/>
              </a:rPr>
              <a:t>Acute attention</a:t>
            </a:r>
          </a:p>
          <a:p>
            <a:pPr algn="l">
              <a:buFont typeface="Arial" panose="020B0604020202020204" pitchFamily="34" charset="0"/>
              <a:buChar char="•"/>
            </a:pPr>
            <a:r>
              <a:rPr lang="en-US" b="0" i="0" dirty="0">
                <a:solidFill>
                  <a:srgbClr val="777777"/>
                </a:solidFill>
                <a:effectLst/>
                <a:latin typeface="Lato" panose="020F0502020204030203" pitchFamily="34" charset="0"/>
              </a:rPr>
              <a:t>Illumination</a:t>
            </a:r>
          </a:p>
          <a:p>
            <a:pPr algn="l">
              <a:buFont typeface="Arial" panose="020B0604020202020204" pitchFamily="34" charset="0"/>
              <a:buChar char="•"/>
            </a:pPr>
            <a:r>
              <a:rPr lang="en-US" b="0" i="0" dirty="0">
                <a:solidFill>
                  <a:srgbClr val="777777"/>
                </a:solidFill>
                <a:effectLst/>
                <a:latin typeface="Lato" panose="020F0502020204030203" pitchFamily="34" charset="0"/>
              </a:rPr>
              <a:t>Working memory load</a:t>
            </a:r>
          </a:p>
          <a:p>
            <a:endParaRPr lang="en-US" dirty="0"/>
          </a:p>
          <a:p>
            <a:r>
              <a:rPr lang="en-US" dirty="0"/>
              <a:t>AOI Area of Interest: </a:t>
            </a:r>
            <a:r>
              <a:rPr lang="en-US" b="0" i="0" dirty="0">
                <a:solidFill>
                  <a:srgbClr val="777777"/>
                </a:solidFill>
                <a:effectLst/>
                <a:latin typeface="Lato" panose="020F0502020204030203" pitchFamily="34" charset="0"/>
              </a:rPr>
              <a:t>To assess different fixation metrics, areas of interest (AOIs) are used to select specific regions in a scene. IN this scenario it was a balloon with different colors. </a:t>
            </a:r>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5</a:t>
            </a:fld>
            <a:endParaRPr lang="en-US"/>
          </a:p>
        </p:txBody>
      </p:sp>
    </p:spTree>
    <p:extLst>
      <p:ext uri="{BB962C8B-B14F-4D97-AF65-F5344CB8AC3E}">
        <p14:creationId xmlns:p14="http://schemas.microsoft.com/office/powerpoint/2010/main" val="84198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Eye Tracking: </a:t>
            </a:r>
            <a:r>
              <a:rPr lang="en-US" b="0" i="0" dirty="0">
                <a:solidFill>
                  <a:srgbClr val="303133"/>
                </a:solidFill>
                <a:effectLst/>
                <a:latin typeface="Lato" panose="020F0502020204030203" pitchFamily="34" charset="0"/>
              </a:rPr>
              <a:t>Eye tracking enables </a:t>
            </a:r>
            <a:r>
              <a:rPr lang="en-US" b="1" i="0" dirty="0">
                <a:solidFill>
                  <a:srgbClr val="303133"/>
                </a:solidFill>
                <a:effectLst/>
                <a:latin typeface="Lato" panose="020F0502020204030203" pitchFamily="34" charset="0"/>
              </a:rPr>
              <a:t>the measurement of eye movements, eye positions, and points of gaze</a:t>
            </a:r>
            <a:r>
              <a:rPr lang="en-US" b="0" i="0" dirty="0">
                <a:solidFill>
                  <a:srgbClr val="303133"/>
                </a:solidFill>
                <a:effectLst/>
                <a:latin typeface="Lato" panose="020F0502020204030203" pitchFamily="34" charset="0"/>
              </a:rPr>
              <a:t> through various technological processes. </a:t>
            </a:r>
            <a:r>
              <a:rPr lang="en-US" b="0" i="0" dirty="0">
                <a:solidFill>
                  <a:srgbClr val="777777"/>
                </a:solidFill>
                <a:effectLst/>
                <a:latin typeface="Lato" panose="020F0502020204030203" pitchFamily="34" charset="0"/>
              </a:rPr>
              <a:t>Following the calculation of a gaze point, the raw data appears in the form of an XY coordinate. The XY coordinate indicates where a participant is looking on the screen. Then, the gaze tracking outputs coordinates according to its frame rate speed.</a:t>
            </a:r>
          </a:p>
          <a:p>
            <a:endParaRPr lang="en-US" dirty="0"/>
          </a:p>
          <a:p>
            <a:r>
              <a:rPr lang="en-US" dirty="0"/>
              <a:t>Fixation: </a:t>
            </a:r>
            <a:r>
              <a:rPr lang="en-US" b="0" i="0" dirty="0">
                <a:solidFill>
                  <a:srgbClr val="777777"/>
                </a:solidFill>
                <a:effectLst/>
                <a:latin typeface="Lato" panose="020F0502020204030203" pitchFamily="34" charset="0"/>
              </a:rPr>
              <a:t> occur when the eye stops to collect visual data. Although the duration of one is highly variable, the longer a fixation is, the more visual information is processed.</a:t>
            </a:r>
            <a:endParaRPr lang="en-US" dirty="0"/>
          </a:p>
          <a:p>
            <a:endParaRPr lang="en-US" dirty="0"/>
          </a:p>
          <a:p>
            <a:r>
              <a:rPr lang="en-US" dirty="0"/>
              <a:t>Saccade: </a:t>
            </a:r>
            <a:r>
              <a:rPr lang="en-US" b="0" i="0" dirty="0">
                <a:solidFill>
                  <a:srgbClr val="777777"/>
                </a:solidFill>
                <a:effectLst/>
                <a:latin typeface="Lato" panose="020F0502020204030203" pitchFamily="34" charset="0"/>
              </a:rPr>
              <a:t>are fast “jumps” that the eye performs between fixations in a static environment. The eye moves from one object of interest to another with the goal of acquiring new visual data in high resolution. </a:t>
            </a:r>
            <a:r>
              <a:rPr lang="en-US" b="0" i="1" dirty="0">
                <a:solidFill>
                  <a:srgbClr val="777777"/>
                </a:solidFill>
                <a:effectLst/>
                <a:latin typeface="Lato" panose="020F0502020204030203" pitchFamily="34" charset="0"/>
              </a:rPr>
              <a:t>Due to the extreme speed of saccades, vision is suppressed. Thus, they are not as significant in gaze tracking as fixations are. Yet, they do reveal information about the course of fixations and visual attention.</a:t>
            </a:r>
            <a:endParaRPr lang="en-US" dirty="0"/>
          </a:p>
          <a:p>
            <a:r>
              <a:rPr lang="en-US" dirty="0"/>
              <a:t>Blinks: </a:t>
            </a:r>
            <a:r>
              <a:rPr lang="en-US" dirty="0" err="1"/>
              <a:t>occurwhen</a:t>
            </a:r>
            <a:r>
              <a:rPr lang="en-US" dirty="0"/>
              <a:t> </a:t>
            </a:r>
            <a:endParaRPr lang="en-US" b="0" i="0" dirty="0">
              <a:solidFill>
                <a:srgbClr val="777777"/>
              </a:solidFill>
              <a:effectLst/>
              <a:latin typeface="Lato" panose="020F0502020204030203" pitchFamily="34" charset="0"/>
            </a:endParaRPr>
          </a:p>
          <a:p>
            <a:pPr algn="l"/>
            <a:endParaRPr lang="en-US" b="0" i="0" dirty="0">
              <a:solidFill>
                <a:srgbClr val="777777"/>
              </a:solidFill>
              <a:effectLst/>
              <a:latin typeface="Lato" panose="020F0502020204030203" pitchFamily="34" charset="0"/>
            </a:endParaRPr>
          </a:p>
          <a:p>
            <a:pPr algn="l"/>
            <a:r>
              <a:rPr lang="en-US" b="0" i="0" dirty="0">
                <a:solidFill>
                  <a:srgbClr val="777777"/>
                </a:solidFill>
                <a:effectLst/>
                <a:latin typeface="Lato" panose="020F0502020204030203" pitchFamily="34" charset="0"/>
              </a:rPr>
              <a:t>Software tools are typically used for eye tracking and processing data, namely identifying fixations and saccades. Fixations often show up as dots with sizes corresponding to the duration of the movement. Saccades are the lines that connect the fixation-dots. </a:t>
            </a:r>
          </a:p>
          <a:p>
            <a:pPr algn="l"/>
            <a:r>
              <a:rPr lang="en-US" b="0" i="0" dirty="0">
                <a:solidFill>
                  <a:srgbClr val="777777"/>
                </a:solidFill>
                <a:effectLst/>
                <a:latin typeface="Lato" panose="020F0502020204030203" pitchFamily="34" charset="0"/>
              </a:rPr>
              <a:t>These actions can help clean the raw data before generating visualizations:</a:t>
            </a:r>
          </a:p>
          <a:p>
            <a:pPr algn="l">
              <a:buFont typeface="Arial" panose="020B0604020202020204" pitchFamily="34" charset="0"/>
              <a:buChar char="•"/>
            </a:pPr>
            <a:r>
              <a:rPr lang="en-US" b="0" i="0" dirty="0">
                <a:solidFill>
                  <a:srgbClr val="777777"/>
                </a:solidFill>
                <a:effectLst/>
                <a:latin typeface="Lato" panose="020F0502020204030203" pitchFamily="34" charset="0"/>
              </a:rPr>
              <a:t>Reduce noise density</a:t>
            </a:r>
          </a:p>
          <a:p>
            <a:pPr algn="l">
              <a:buFont typeface="Arial" panose="020B0604020202020204" pitchFamily="34" charset="0"/>
              <a:buChar char="•"/>
            </a:pPr>
            <a:r>
              <a:rPr lang="en-US" b="0" i="0" dirty="0">
                <a:solidFill>
                  <a:srgbClr val="777777"/>
                </a:solidFill>
                <a:effectLst/>
                <a:latin typeface="Lato" panose="020F0502020204030203" pitchFamily="34" charset="0"/>
              </a:rPr>
              <a:t>Improve precision</a:t>
            </a:r>
          </a:p>
          <a:p>
            <a:pPr algn="l">
              <a:buFont typeface="Arial" panose="020B0604020202020204" pitchFamily="34" charset="0"/>
              <a:buChar char="•"/>
            </a:pPr>
            <a:r>
              <a:rPr lang="en-US" b="0" i="0" dirty="0">
                <a:solidFill>
                  <a:srgbClr val="777777"/>
                </a:solidFill>
                <a:effectLst/>
                <a:latin typeface="Lato" panose="020F0502020204030203" pitchFamily="34" charset="0"/>
              </a:rPr>
              <a:t>Apply an eye movement classification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experiment, students were 60 cm away from the monitor in a quiet room in the university with barriers around them to prevent visual distractions</a:t>
            </a:r>
          </a:p>
        </p:txBody>
      </p:sp>
      <p:sp>
        <p:nvSpPr>
          <p:cNvPr id="4" name="Slide Number Placeholder 3"/>
          <p:cNvSpPr>
            <a:spLocks noGrp="1"/>
          </p:cNvSpPr>
          <p:nvPr>
            <p:ph type="sldNum" sz="quarter" idx="5"/>
          </p:nvPr>
        </p:nvSpPr>
        <p:spPr/>
        <p:txBody>
          <a:bodyPr/>
          <a:lstStyle/>
          <a:p>
            <a:fld id="{4EB614D0-2FF9-2D47-B0B5-604550EAD060}" type="slidenum">
              <a:rPr lang="en-US" smtClean="0"/>
              <a:t>6</a:t>
            </a:fld>
            <a:endParaRPr lang="en-US"/>
          </a:p>
        </p:txBody>
      </p:sp>
    </p:spTree>
    <p:extLst>
      <p:ext uri="{BB962C8B-B14F-4D97-AF65-F5344CB8AC3E}">
        <p14:creationId xmlns:p14="http://schemas.microsoft.com/office/powerpoint/2010/main" val="4087933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gaze point is calculated and tracked using the system</a:t>
            </a:r>
          </a:p>
          <a:p>
            <a:r>
              <a:rPr lang="en-US" dirty="0"/>
              <a:t>- </a:t>
            </a:r>
            <a:r>
              <a:rPr lang="en-US" dirty="0" err="1"/>
              <a:t>Px</a:t>
            </a:r>
            <a:r>
              <a:rPr lang="en-US" dirty="0"/>
              <a:t> is based on the pixel size of the screen video 1280X1024 for this study </a:t>
            </a:r>
            <a:r>
              <a:rPr lang="en-US" b="0" i="0" dirty="0">
                <a:solidFill>
                  <a:srgbClr val="4D5156"/>
                </a:solidFill>
                <a:effectLst/>
                <a:latin typeface="Roboto" panose="020F0502020204030204" pitchFamily="34" charset="0"/>
              </a:rPr>
              <a:t>display </a:t>
            </a:r>
            <a:r>
              <a:rPr lang="en-US" b="1" i="0" dirty="0">
                <a:solidFill>
                  <a:srgbClr val="5F6368"/>
                </a:solidFill>
                <a:effectLst/>
                <a:latin typeface="Roboto" panose="020F0502020204030204" pitchFamily="34" charset="0"/>
              </a:rPr>
              <a:t>resolution</a:t>
            </a:r>
            <a:r>
              <a:rPr lang="en-US" b="0" i="0" dirty="0">
                <a:solidFill>
                  <a:srgbClr val="4D5156"/>
                </a:solidFill>
                <a:effectLst/>
                <a:latin typeface="Roboto" panose="020F0502020204030204" pitchFamily="34" charset="0"/>
              </a:rPr>
              <a:t> is usually used to mean </a:t>
            </a:r>
            <a:r>
              <a:rPr lang="en-US" b="1" i="0" dirty="0">
                <a:solidFill>
                  <a:srgbClr val="5F6368"/>
                </a:solidFill>
                <a:effectLst/>
                <a:latin typeface="Roboto" panose="020F0502020204030204" pitchFamily="34" charset="0"/>
              </a:rPr>
              <a:t>pixel</a:t>
            </a:r>
            <a:r>
              <a:rPr lang="en-US" b="0" i="0" dirty="0">
                <a:solidFill>
                  <a:srgbClr val="4D5156"/>
                </a:solidFill>
                <a:effectLst/>
                <a:latin typeface="Roboto" panose="020F0502020204030204" pitchFamily="34" charset="0"/>
              </a:rPr>
              <a:t> dimensions, the maximum number of </a:t>
            </a:r>
            <a:r>
              <a:rPr lang="en-US" b="1" i="0" dirty="0">
                <a:solidFill>
                  <a:srgbClr val="5F6368"/>
                </a:solidFill>
                <a:effectLst/>
                <a:latin typeface="Roboto" panose="020F0502020204030204" pitchFamily="34" charset="0"/>
              </a:rPr>
              <a:t>pixels</a:t>
            </a:r>
            <a:r>
              <a:rPr lang="en-US" b="0" i="0" dirty="0">
                <a:solidFill>
                  <a:srgbClr val="4D5156"/>
                </a:solidFill>
                <a:effectLst/>
                <a:latin typeface="Roboto" panose="020F0502020204030204" pitchFamily="34" charset="0"/>
              </a:rPr>
              <a:t> in each dimension</a:t>
            </a:r>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7</a:t>
            </a:fld>
            <a:endParaRPr lang="en-US"/>
          </a:p>
        </p:txBody>
      </p:sp>
    </p:spTree>
    <p:extLst>
      <p:ext uri="{BB962C8B-B14F-4D97-AF65-F5344CB8AC3E}">
        <p14:creationId xmlns:p14="http://schemas.microsoft.com/office/powerpoint/2010/main" val="535675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Autism Spectrum Disorder (ASD): Neurodevelopmental disorder often affecting </a:t>
            </a:r>
            <a:r>
              <a:rPr lang="en-US" b="0" i="0" dirty="0">
                <a:solidFill>
                  <a:srgbClr val="202124"/>
                </a:solidFill>
                <a:effectLst/>
                <a:latin typeface="Google Sans"/>
              </a:rPr>
              <a:t>social communication and interaction, and restricted or repetitive behaviors or interests in folks.</a:t>
            </a:r>
          </a:p>
          <a:p>
            <a:endParaRPr lang="en-US" dirty="0"/>
          </a:p>
          <a:p>
            <a:r>
              <a:rPr lang="en-US" dirty="0"/>
              <a:t>Typically developing (TD): the process of neural development continues across a predictable pattern common to most children the same 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8</a:t>
            </a:fld>
            <a:endParaRPr lang="en-US"/>
          </a:p>
        </p:txBody>
      </p:sp>
    </p:spTree>
    <p:extLst>
      <p:ext uri="{BB962C8B-B14F-4D97-AF65-F5344CB8AC3E}">
        <p14:creationId xmlns:p14="http://schemas.microsoft.com/office/powerpoint/2010/main" val="194725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at the step of identifying our raw data.  A brief summary of how a a machine learning model works </a:t>
            </a:r>
            <a:r>
              <a:rPr lang="en-US" b="0" i="0" dirty="0">
                <a:solidFill>
                  <a:srgbClr val="E8EAED"/>
                </a:solidFill>
                <a:effectLst/>
                <a:latin typeface="Google Sans"/>
              </a:rPr>
              <a:t>is it that it is a branch</a:t>
            </a:r>
            <a:r>
              <a:rPr lang="en-US" b="0" i="0" dirty="0">
                <a:solidFill>
                  <a:srgbClr val="E2EEFF"/>
                </a:solidFill>
                <a:effectLst/>
                <a:latin typeface="Google Sans"/>
              </a:rPr>
              <a:t> of artificial intelligence (AI) that enables computers to “self-learn” from training data and improve over time, without being explicitly programmed</a:t>
            </a:r>
            <a:r>
              <a:rPr lang="en-US" b="0" i="0" dirty="0">
                <a:solidFill>
                  <a:srgbClr val="E8EAED"/>
                </a:solidFill>
                <a:effectLst/>
                <a:latin typeface="Google Sans"/>
              </a:rPr>
              <a:t>. These ML models are able to detect patterns in data and learn from them, in order to make their own predictions.</a:t>
            </a:r>
            <a:endParaRPr lang="en-US" dirty="0"/>
          </a:p>
          <a:p>
            <a:endParaRPr lang="en-US" dirty="0"/>
          </a:p>
          <a:p>
            <a:r>
              <a:rPr lang="en-US" dirty="0"/>
              <a:t>The goal of using this dataset is to try and use the eye tracking data to build a model to that can guess the diagnosis of the participant. We are using a pretty big dataset with thousands of eye tracking datapoints but it is not big in the sense of many participants. We will see how this affects the quality of the model in later slides. </a:t>
            </a:r>
          </a:p>
          <a:p>
            <a:endParaRPr lang="en-US" dirty="0"/>
          </a:p>
          <a:p>
            <a:endParaRPr lang="en-US" dirty="0"/>
          </a:p>
        </p:txBody>
      </p:sp>
      <p:sp>
        <p:nvSpPr>
          <p:cNvPr id="4" name="Slide Number Placeholder 3"/>
          <p:cNvSpPr>
            <a:spLocks noGrp="1"/>
          </p:cNvSpPr>
          <p:nvPr>
            <p:ph type="sldNum" sz="quarter" idx="5"/>
          </p:nvPr>
        </p:nvSpPr>
        <p:spPr/>
        <p:txBody>
          <a:bodyPr/>
          <a:lstStyle/>
          <a:p>
            <a:fld id="{4EB614D0-2FF9-2D47-B0B5-604550EAD060}" type="slidenum">
              <a:rPr lang="en-US" smtClean="0"/>
              <a:t>9</a:t>
            </a:fld>
            <a:endParaRPr lang="en-US"/>
          </a:p>
        </p:txBody>
      </p:sp>
    </p:spTree>
    <p:extLst>
      <p:ext uri="{BB962C8B-B14F-4D97-AF65-F5344CB8AC3E}">
        <p14:creationId xmlns:p14="http://schemas.microsoft.com/office/powerpoint/2010/main" val="129510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0362A29-0D7A-8149-B710-AABBF1B09A7A}" type="datetimeFigureOut">
              <a:rPr lang="en-US" smtClean="0"/>
              <a:t>4/7/23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20491545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362A29-0D7A-8149-B710-AABBF1B09A7A}"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34590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362A29-0D7A-8149-B710-AABBF1B09A7A}" type="datetimeFigureOut">
              <a:rPr lang="en-US" smtClean="0"/>
              <a:t>4/7/23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343896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362A29-0D7A-8149-B710-AABBF1B09A7A}" type="datetimeFigureOut">
              <a:rPr lang="en-US" smtClean="0"/>
              <a:t>4/7/23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137325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0362A29-0D7A-8149-B710-AABBF1B09A7A}" type="datetimeFigureOut">
              <a:rPr lang="en-US" smtClean="0"/>
              <a:t>4/7/23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193796920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0362A29-0D7A-8149-B710-AABBF1B09A7A}" type="datetimeFigureOut">
              <a:rPr lang="en-US" smtClean="0"/>
              <a:t>4/7/23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373842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0362A29-0D7A-8149-B710-AABBF1B09A7A}" type="datetimeFigureOut">
              <a:rPr lang="en-US" smtClean="0"/>
              <a:t>4/7/23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1CA29-866E-0F40-9300-F3F28FC32FA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86017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362A29-0D7A-8149-B710-AABBF1B09A7A}" type="datetimeFigureOut">
              <a:rPr lang="en-US" smtClean="0"/>
              <a:t>4/7/23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471396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362A29-0D7A-8149-B710-AABBF1B09A7A}" type="datetimeFigureOut">
              <a:rPr lang="en-US" smtClean="0"/>
              <a:t>4/7/23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284295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0362A29-0D7A-8149-B710-AABBF1B09A7A}" type="datetimeFigureOut">
              <a:rPr lang="en-US" smtClean="0"/>
              <a:t>4/7/23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124198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0362A29-0D7A-8149-B710-AABBF1B09A7A}" type="datetimeFigureOut">
              <a:rPr lang="en-US" smtClean="0"/>
              <a:t>4/7/23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D0C1CA29-866E-0F40-9300-F3F28FC32FA6}" type="slidenum">
              <a:rPr lang="en-US" smtClean="0"/>
              <a:t>‹#›</a:t>
            </a:fld>
            <a:endParaRPr lang="en-US"/>
          </a:p>
        </p:txBody>
      </p:sp>
    </p:spTree>
    <p:extLst>
      <p:ext uri="{BB962C8B-B14F-4D97-AF65-F5344CB8AC3E}">
        <p14:creationId xmlns:p14="http://schemas.microsoft.com/office/powerpoint/2010/main" val="3298104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0362A29-0D7A-8149-B710-AABBF1B09A7A}" type="datetimeFigureOut">
              <a:rPr lang="en-US" smtClean="0"/>
              <a:t>4/7/23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0C1CA29-866E-0F40-9300-F3F28FC32FA6}" type="slidenum">
              <a:rPr lang="en-US" smtClean="0"/>
              <a:t>‹#›</a:t>
            </a:fld>
            <a:endParaRPr lang="en-US"/>
          </a:p>
        </p:txBody>
      </p:sp>
    </p:spTree>
    <p:extLst>
      <p:ext uri="{BB962C8B-B14F-4D97-AF65-F5344CB8AC3E}">
        <p14:creationId xmlns:p14="http://schemas.microsoft.com/office/powerpoint/2010/main" val="2747147300"/>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pubmed.ncbi.nlm.nih.gov/227301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www.researchgate.net/publication/340284642"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5.xml"/><Relationship Id="rId3" Type="http://schemas.openxmlformats.org/officeDocument/2006/relationships/image" Target="../media/image10.jpeg"/><Relationship Id="rId7" Type="http://schemas.openxmlformats.org/officeDocument/2006/relationships/customXml" Target="../ink/ink2.xml"/><Relationship Id="rId12"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7.png"/><Relationship Id="rId4" Type="http://schemas.openxmlformats.org/officeDocument/2006/relationships/hyperlink" Target="https://www.sciencedirect.com/science/article/abs/pii/B9780128212295000057" TargetMode="External"/><Relationship Id="rId9" Type="http://schemas.openxmlformats.org/officeDocument/2006/relationships/customXml" Target="../ink/ink3.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builtin.com/data-science/train-test-spli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youtube.com/watch?v=FgakZw6K1Q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2.png"/><Relationship Id="rId5" Type="http://schemas.openxmlformats.org/officeDocument/2006/relationships/diagramQuickStyle" Target="../diagrams/quickStyle2.xml"/><Relationship Id="rId10" Type="http://schemas.openxmlformats.org/officeDocument/2006/relationships/image" Target="../media/image41.png"/><Relationship Id="rId4" Type="http://schemas.openxmlformats.org/officeDocument/2006/relationships/diagramLayout" Target="../diagrams/layout2.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builtin.com/data-science/train-test-split" TargetMode="External"/><Relationship Id="rId3" Type="http://schemas.openxmlformats.org/officeDocument/2006/relationships/hyperlink" Target="https://doi.org/10.6084/m9.figshare.20113592.v1" TargetMode="External"/><Relationship Id="rId7" Type="http://schemas.openxmlformats.org/officeDocument/2006/relationships/hyperlink" Target="https://www.cdc.gov/mmwr/volumes/72/ss/ss7202a1.htm?s_cid=ss7202a1_w"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rossrivertherapy.com/autism/wheel" TargetMode="External"/><Relationship Id="rId11" Type="http://schemas.openxmlformats.org/officeDocument/2006/relationships/hyperlink" Target="https://magazine.medlineplus.gov/article/eye-tracking-technology-holds-promise-for-earlier-autism-diagnosis" TargetMode="External"/><Relationship Id="rId5" Type="http://schemas.openxmlformats.org/officeDocument/2006/relationships/hyperlink" Target="https://eyeware.tech/blog/what-is-eye-tracking/" TargetMode="External"/><Relationship Id="rId10" Type="http://schemas.openxmlformats.org/officeDocument/2006/relationships/hyperlink" Target="https://www.sciencedirect.com/science/article/abs/pii/B9780128212295000057" TargetMode="External"/><Relationship Id="rId4" Type="http://schemas.openxmlformats.org/officeDocument/2006/relationships/hyperlink" Target="https://pubmed.ncbi.nlm.nih.gov/2273011/" TargetMode="External"/><Relationship Id="rId9" Type="http://schemas.openxmlformats.org/officeDocument/2006/relationships/hyperlink" Target="https://autismsociety.org/autism-acceptance-month/"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crubalcava/ASD_TD_EyeTracking_Predic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dc.gov/ncbddd/autism/data/index.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yeware.tech/blog/what-is-eye-track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eyeware.tech/blog/what-is-eye-tracking/" TargetMode="Externa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crossrivertherapy.com/autism/whee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sciencedirect.com/science/article/abs/pii/B978012821229500005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F69C7-634F-B123-03EB-334D30FC9C85}"/>
              </a:ext>
            </a:extLst>
          </p:cNvPr>
          <p:cNvSpPr>
            <a:spLocks noGrp="1"/>
          </p:cNvSpPr>
          <p:nvPr>
            <p:ph type="ctrTitle"/>
          </p:nvPr>
        </p:nvSpPr>
        <p:spPr>
          <a:xfrm>
            <a:off x="804672" y="2386744"/>
            <a:ext cx="4486656" cy="1645920"/>
          </a:xfrm>
        </p:spPr>
        <p:txBody>
          <a:bodyPr>
            <a:normAutofit/>
          </a:bodyPr>
          <a:lstStyle/>
          <a:p>
            <a:r>
              <a:rPr lang="en-US" sz="2500"/>
              <a:t>Autism diagnosis ML Model based on Eye movement Tracking </a:t>
            </a:r>
          </a:p>
        </p:txBody>
      </p:sp>
      <p:sp>
        <p:nvSpPr>
          <p:cNvPr id="3" name="Subtitle 2">
            <a:extLst>
              <a:ext uri="{FF2B5EF4-FFF2-40B4-BE49-F238E27FC236}">
                <a16:creationId xmlns:a16="http://schemas.microsoft.com/office/drawing/2014/main" id="{E658CA77-F063-32CB-F758-A6075AB7AF73}"/>
              </a:ext>
            </a:extLst>
          </p:cNvPr>
          <p:cNvSpPr>
            <a:spLocks noGrp="1"/>
          </p:cNvSpPr>
          <p:nvPr>
            <p:ph type="subTitle" idx="1"/>
          </p:nvPr>
        </p:nvSpPr>
        <p:spPr>
          <a:xfrm>
            <a:off x="1148615" y="4352544"/>
            <a:ext cx="3798770" cy="1239894"/>
          </a:xfrm>
        </p:spPr>
        <p:txBody>
          <a:bodyPr>
            <a:normAutofit/>
          </a:bodyPr>
          <a:lstStyle/>
          <a:p>
            <a:pPr indent="-228600" defTabSz="914400">
              <a:spcBef>
                <a:spcPts val="1000"/>
              </a:spcBef>
              <a:buClr>
                <a:schemeClr val="accent2"/>
              </a:buClr>
              <a:buFont typeface="Arial" panose="020B0604020202020204" pitchFamily="34" charset="0"/>
              <a:buChar char="•"/>
            </a:pPr>
            <a:r>
              <a:rPr lang="en-US" sz="1800"/>
              <a:t>Crystal Rubalcava</a:t>
            </a:r>
          </a:p>
          <a:p>
            <a:pPr indent="-228600" defTabSz="914400">
              <a:spcBef>
                <a:spcPts val="1000"/>
              </a:spcBef>
              <a:buClr>
                <a:schemeClr val="accent2"/>
              </a:buClr>
              <a:buFont typeface="Arial" panose="020B0604020202020204" pitchFamily="34" charset="0"/>
              <a:buChar char="•"/>
            </a:pPr>
            <a:r>
              <a:rPr lang="en-US" sz="1800"/>
              <a:t>TRGN515 Spring 2023</a:t>
            </a:r>
          </a:p>
          <a:p>
            <a:endParaRPr lang="en-US" sz="1800"/>
          </a:p>
        </p:txBody>
      </p:sp>
      <p:pic>
        <p:nvPicPr>
          <p:cNvPr id="5" name="Picture 12" descr="Autism Awareness Month April 2022 | IACC">
            <a:extLst>
              <a:ext uri="{FF2B5EF4-FFF2-40B4-BE49-F238E27FC236}">
                <a16:creationId xmlns:a16="http://schemas.microsoft.com/office/drawing/2014/main" id="{0B1843D3-6EA2-60EC-D00B-AA3BC154C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48" r="1522" b="1"/>
          <a:stretch/>
        </p:blipFill>
        <p:spPr bwMode="auto">
          <a:xfrm>
            <a:off x="6096000" y="10"/>
            <a:ext cx="6095999" cy="343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utism Acceptance Month: Promoting Understanding - Neurofibromatosis (NF)  Center | Neurofibromatosis (NF) Center">
            <a:extLst>
              <a:ext uri="{FF2B5EF4-FFF2-40B4-BE49-F238E27FC236}">
                <a16:creationId xmlns:a16="http://schemas.microsoft.com/office/drawing/2014/main" id="{0AAE51D0-47CE-4267-301E-5842023B0C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
          <a:stretch/>
        </p:blipFill>
        <p:spPr bwMode="auto">
          <a:xfrm>
            <a:off x="6099887" y="3433483"/>
            <a:ext cx="6092113" cy="34245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C6EAA6-6CF6-6D84-504B-F13EB9346C54}"/>
              </a:ext>
            </a:extLst>
          </p:cNvPr>
          <p:cNvSpPr txBox="1"/>
          <p:nvPr/>
        </p:nvSpPr>
        <p:spPr>
          <a:xfrm>
            <a:off x="804672" y="6488668"/>
            <a:ext cx="5103448" cy="369332"/>
          </a:xfrm>
          <a:prstGeom prst="rect">
            <a:avLst/>
          </a:prstGeom>
          <a:noFill/>
        </p:spPr>
        <p:txBody>
          <a:bodyPr wrap="none" rtlCol="0">
            <a:spAutoFit/>
          </a:bodyPr>
          <a:lstStyle/>
          <a:p>
            <a:r>
              <a:rPr lang="en-US" dirty="0"/>
              <a:t>https://</a:t>
            </a:r>
            <a:r>
              <a:rPr lang="en-US" dirty="0" err="1"/>
              <a:t>autismsociety.org</a:t>
            </a:r>
            <a:r>
              <a:rPr lang="en-US" dirty="0"/>
              <a:t>/autism-acceptance-month/  </a:t>
            </a:r>
          </a:p>
        </p:txBody>
      </p:sp>
    </p:spTree>
    <p:extLst>
      <p:ext uri="{BB962C8B-B14F-4D97-AF65-F5344CB8AC3E}">
        <p14:creationId xmlns:p14="http://schemas.microsoft.com/office/powerpoint/2010/main" val="7163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EC61-4205-3586-A766-44BC96B190EE}"/>
              </a:ext>
            </a:extLst>
          </p:cNvPr>
          <p:cNvSpPr>
            <a:spLocks noGrp="1"/>
          </p:cNvSpPr>
          <p:nvPr>
            <p:ph type="title"/>
          </p:nvPr>
        </p:nvSpPr>
        <p:spPr>
          <a:xfrm>
            <a:off x="2809897" y="193727"/>
            <a:ext cx="6572205" cy="738602"/>
          </a:xfrm>
        </p:spPr>
        <p:txBody>
          <a:bodyPr>
            <a:normAutofit fontScale="90000"/>
          </a:bodyPr>
          <a:lstStyle/>
          <a:p>
            <a:r>
              <a:rPr lang="en-US" dirty="0"/>
              <a:t>Features and Types of Features </a:t>
            </a:r>
          </a:p>
        </p:txBody>
      </p:sp>
      <p:graphicFrame>
        <p:nvGraphicFramePr>
          <p:cNvPr id="4" name="Content Placeholder 3">
            <a:extLst>
              <a:ext uri="{FF2B5EF4-FFF2-40B4-BE49-F238E27FC236}">
                <a16:creationId xmlns:a16="http://schemas.microsoft.com/office/drawing/2014/main" id="{05CCD053-A907-DA81-FE7C-AB49F7AFDA48}"/>
              </a:ext>
            </a:extLst>
          </p:cNvPr>
          <p:cNvGraphicFramePr>
            <a:graphicFrameLocks noGrp="1"/>
          </p:cNvGraphicFramePr>
          <p:nvPr>
            <p:ph idx="1"/>
            <p:extLst>
              <p:ext uri="{D42A27DB-BD31-4B8C-83A1-F6EECF244321}">
                <p14:modId xmlns:p14="http://schemas.microsoft.com/office/powerpoint/2010/main" val="2800676871"/>
              </p:ext>
            </p:extLst>
          </p:nvPr>
        </p:nvGraphicFramePr>
        <p:xfrm>
          <a:off x="2231135" y="1031123"/>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908C31B3-0DBC-6012-1286-2D6BE6FC48D2}"/>
              </a:ext>
            </a:extLst>
          </p:cNvPr>
          <p:cNvSpPr txBox="1"/>
          <p:nvPr/>
        </p:nvSpPr>
        <p:spPr>
          <a:xfrm>
            <a:off x="2231135" y="3866344"/>
            <a:ext cx="3612778" cy="1138773"/>
          </a:xfrm>
          <a:prstGeom prst="rect">
            <a:avLst/>
          </a:prstGeom>
          <a:noFill/>
        </p:spPr>
        <p:txBody>
          <a:bodyPr wrap="square" rtlCol="0">
            <a:spAutoFit/>
          </a:bodyPr>
          <a:lstStyle/>
          <a:p>
            <a:pPr lvl="0"/>
            <a:endParaRPr lang="en-US" dirty="0">
              <a:highlight>
                <a:srgbClr val="B4C7B5"/>
              </a:highlight>
            </a:endParaRPr>
          </a:p>
          <a:p>
            <a:pPr marL="285750" lvl="0" indent="-285750">
              <a:buFont typeface="Arial" panose="020B0604020202020204" pitchFamily="34" charset="0"/>
              <a:buChar char="•"/>
            </a:pPr>
            <a:r>
              <a:rPr lang="en-US" sz="1600" dirty="0">
                <a:highlight>
                  <a:srgbClr val="B4C7B5"/>
                </a:highlight>
              </a:rPr>
              <a:t>Ordinal</a:t>
            </a:r>
            <a:r>
              <a:rPr lang="en-US" sz="1600" dirty="0"/>
              <a:t>: Logical order or ranking</a:t>
            </a:r>
          </a:p>
          <a:p>
            <a:pPr marL="285750" lvl="0" indent="-285750">
              <a:buFont typeface="Arial" panose="020B0604020202020204" pitchFamily="34" charset="0"/>
              <a:buChar char="•"/>
            </a:pPr>
            <a:r>
              <a:rPr lang="en-US" sz="1600" dirty="0">
                <a:highlight>
                  <a:srgbClr val="B4C7B5"/>
                </a:highlight>
              </a:rPr>
              <a:t>Nominal</a:t>
            </a:r>
            <a:r>
              <a:rPr lang="en-US" sz="1600" dirty="0"/>
              <a:t>: No logic order or rank</a:t>
            </a:r>
          </a:p>
          <a:p>
            <a:endParaRPr lang="en-US" dirty="0"/>
          </a:p>
        </p:txBody>
      </p:sp>
      <p:sp>
        <p:nvSpPr>
          <p:cNvPr id="6" name="TextBox 5">
            <a:extLst>
              <a:ext uri="{FF2B5EF4-FFF2-40B4-BE49-F238E27FC236}">
                <a16:creationId xmlns:a16="http://schemas.microsoft.com/office/drawing/2014/main" id="{727BE240-172A-4440-46D5-4DA267AD0590}"/>
              </a:ext>
            </a:extLst>
          </p:cNvPr>
          <p:cNvSpPr txBox="1"/>
          <p:nvPr/>
        </p:nvSpPr>
        <p:spPr>
          <a:xfrm>
            <a:off x="6095999" y="3895794"/>
            <a:ext cx="3612778" cy="1354217"/>
          </a:xfrm>
          <a:prstGeom prst="rect">
            <a:avLst/>
          </a:prstGeom>
          <a:noFill/>
        </p:spPr>
        <p:txBody>
          <a:bodyPr wrap="square" rtlCol="0">
            <a:spAutoFit/>
          </a:bodyPr>
          <a:lstStyle/>
          <a:p>
            <a:pPr lvl="0"/>
            <a:endParaRPr lang="en-US" sz="1600" dirty="0"/>
          </a:p>
          <a:p>
            <a:pPr marL="285750" lvl="0" indent="-285750">
              <a:buFont typeface="Arial" panose="020B0604020202020204" pitchFamily="34" charset="0"/>
              <a:buChar char="•"/>
            </a:pPr>
            <a:r>
              <a:rPr lang="en-US" sz="1600" dirty="0">
                <a:highlight>
                  <a:srgbClr val="B4C7B5"/>
                </a:highlight>
              </a:rPr>
              <a:t>Continuous</a:t>
            </a:r>
            <a:r>
              <a:rPr lang="en-US" sz="1600" dirty="0"/>
              <a:t>: Each value is distinct</a:t>
            </a:r>
          </a:p>
          <a:p>
            <a:pPr marL="285750" lvl="0" indent="-285750">
              <a:buFont typeface="Arial" panose="020B0604020202020204" pitchFamily="34" charset="0"/>
              <a:buChar char="•"/>
            </a:pPr>
            <a:r>
              <a:rPr lang="en-US" sz="1600" dirty="0">
                <a:highlight>
                  <a:srgbClr val="B4C7B5"/>
                </a:highlight>
              </a:rPr>
              <a:t>Discrete</a:t>
            </a:r>
            <a:r>
              <a:rPr lang="en-US" sz="1600" dirty="0"/>
              <a:t>: Each value has a next or previous value</a:t>
            </a:r>
          </a:p>
          <a:p>
            <a:endParaRPr lang="en-US" dirty="0"/>
          </a:p>
        </p:txBody>
      </p:sp>
      <p:sp>
        <p:nvSpPr>
          <p:cNvPr id="7" name="TextBox 6">
            <a:extLst>
              <a:ext uri="{FF2B5EF4-FFF2-40B4-BE49-F238E27FC236}">
                <a16:creationId xmlns:a16="http://schemas.microsoft.com/office/drawing/2014/main" id="{5E131C23-095B-B6E9-FAA2-83E052FBF28F}"/>
              </a:ext>
            </a:extLst>
          </p:cNvPr>
          <p:cNvSpPr txBox="1"/>
          <p:nvPr/>
        </p:nvSpPr>
        <p:spPr>
          <a:xfrm>
            <a:off x="1053945" y="5934670"/>
            <a:ext cx="10084107" cy="923330"/>
          </a:xfrm>
          <a:prstGeom prst="rect">
            <a:avLst/>
          </a:prstGeom>
          <a:noFill/>
        </p:spPr>
        <p:txBody>
          <a:bodyPr wrap="none" rtlCol="0">
            <a:spAutoFit/>
          </a:bodyPr>
          <a:lstStyle/>
          <a:p>
            <a:pPr marL="285750" indent="-285750" algn="ctr" rtl="0" eaLnBrk="1" fontAlgn="ctr" latinLnBrk="0" hangingPunct="1">
              <a:spcBef>
                <a:spcPts val="0"/>
              </a:spcBef>
              <a:spcAft>
                <a:spcPts val="0"/>
              </a:spcAft>
              <a:buFont typeface="Arial" panose="020B0604020202020204" pitchFamily="34" charset="0"/>
              <a:buChar char="•"/>
            </a:pPr>
            <a:r>
              <a:rPr lang="en-US" sz="1800" b="1" i="0" u="none" strike="noStrike" kern="1200" dirty="0">
                <a:effectLst/>
                <a:highlight>
                  <a:srgbClr val="B4C7B5"/>
                </a:highlight>
                <a:latin typeface="Gill Sans MT" panose="020B0502020104020203" pitchFamily="34" charset="77"/>
              </a:rPr>
              <a:t>Binary classification of 1) typically developing (TD) or 2) autism spectrum disorder (ASD)</a:t>
            </a:r>
            <a:endParaRPr lang="en-US" sz="1800" b="0" i="0" u="none" strike="noStrike" dirty="0">
              <a:effectLst/>
              <a:highlight>
                <a:srgbClr val="B4C7B5"/>
              </a:highlight>
              <a:latin typeface="Arial" panose="020B0604020202020204" pitchFamily="34" charset="0"/>
            </a:endParaRPr>
          </a:p>
          <a:p>
            <a:pPr marL="285750" marR="0" indent="-285750" rtl="0" eaLnBrk="1" fontAlgn="auto" latinLnBrk="0" hangingPunct="1">
              <a:spcBef>
                <a:spcPts val="0"/>
              </a:spcBef>
              <a:spcAft>
                <a:spcPts val="0"/>
              </a:spcAft>
              <a:buFont typeface="Arial" panose="020B0604020202020204" pitchFamily="34" charset="0"/>
              <a:buChar char="•"/>
            </a:pPr>
            <a:r>
              <a:rPr lang="en-US" sz="1800" b="1" i="0" u="none" strike="noStrike" kern="1200" dirty="0">
                <a:effectLst/>
                <a:highlight>
                  <a:srgbClr val="B4C7B5"/>
                </a:highlight>
                <a:latin typeface="Gill Sans MT" panose="020B0502020104020203" pitchFamily="34" charset="77"/>
                <a:cs typeface="Arial" panose="020B0604020202020204" pitchFamily="34" charset="0"/>
              </a:rPr>
              <a:t>Class: Categorical data type</a:t>
            </a:r>
            <a:endParaRPr lang="en-US" sz="1800" b="0" i="0" u="none" strike="noStrike" dirty="0">
              <a:effectLst/>
              <a:highlight>
                <a:srgbClr val="B4C7B5"/>
              </a:highlight>
              <a:latin typeface="Arial" panose="020B0604020202020204" pitchFamily="34" charset="0"/>
            </a:endParaRPr>
          </a:p>
          <a:p>
            <a:endParaRPr lang="en-US" dirty="0"/>
          </a:p>
        </p:txBody>
      </p:sp>
      <p:sp>
        <p:nvSpPr>
          <p:cNvPr id="8" name="Title 1">
            <a:extLst>
              <a:ext uri="{FF2B5EF4-FFF2-40B4-BE49-F238E27FC236}">
                <a16:creationId xmlns:a16="http://schemas.microsoft.com/office/drawing/2014/main" id="{04BDED3B-A90B-2D5E-6FE7-B7A49D6438F9}"/>
              </a:ext>
            </a:extLst>
          </p:cNvPr>
          <p:cNvSpPr txBox="1">
            <a:spLocks/>
          </p:cNvSpPr>
          <p:nvPr/>
        </p:nvSpPr>
        <p:spPr bwMode="black">
          <a:xfrm>
            <a:off x="5058064" y="5044491"/>
            <a:ext cx="2075868" cy="684641"/>
          </a:xfrm>
          <a:prstGeom prst="rect">
            <a:avLst/>
          </a:prstGeom>
          <a:solidFill>
            <a:srgbClr val="FFFFFF"/>
          </a:solidFill>
          <a:ln w="31750" cap="sq">
            <a:solidFill>
              <a:srgbClr val="404040"/>
            </a:solidFill>
            <a:miter lim="800000"/>
          </a:ln>
        </p:spPr>
        <p:txBody>
          <a:bodyPr vert="horz" lIns="182880" tIns="182880" rIns="182880" bIns="182880" rtlCol="0" anchor="ctr">
            <a:normAutofit fontScale="90000"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Target</a:t>
            </a:r>
          </a:p>
        </p:txBody>
      </p:sp>
    </p:spTree>
    <p:extLst>
      <p:ext uri="{BB962C8B-B14F-4D97-AF65-F5344CB8AC3E}">
        <p14:creationId xmlns:p14="http://schemas.microsoft.com/office/powerpoint/2010/main" val="114308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53F9-9664-23DB-8C42-B3214325A69D}"/>
              </a:ext>
            </a:extLst>
          </p:cNvPr>
          <p:cNvSpPr>
            <a:spLocks noGrp="1"/>
          </p:cNvSpPr>
          <p:nvPr>
            <p:ph type="title"/>
          </p:nvPr>
        </p:nvSpPr>
        <p:spPr>
          <a:xfrm>
            <a:off x="450891" y="369843"/>
            <a:ext cx="5478511" cy="565544"/>
          </a:xfrm>
        </p:spPr>
        <p:txBody>
          <a:bodyPr>
            <a:normAutofit fontScale="90000"/>
          </a:bodyPr>
          <a:lstStyle/>
          <a:p>
            <a:r>
              <a:rPr lang="en-US" dirty="0"/>
              <a:t>MISSING DATA DROPPED</a:t>
            </a:r>
          </a:p>
        </p:txBody>
      </p:sp>
      <p:pic>
        <p:nvPicPr>
          <p:cNvPr id="5" name="Content Placeholder 4" descr="Graphical user interface, text, application&#10;&#10;Description automatically generated">
            <a:extLst>
              <a:ext uri="{FF2B5EF4-FFF2-40B4-BE49-F238E27FC236}">
                <a16:creationId xmlns:a16="http://schemas.microsoft.com/office/drawing/2014/main" id="{4D1C9008-2D79-B98A-9C7D-0CD71546C880}"/>
              </a:ext>
            </a:extLst>
          </p:cNvPr>
          <p:cNvPicPr>
            <a:picLocks noGrp="1" noChangeAspect="1"/>
          </p:cNvPicPr>
          <p:nvPr>
            <p:ph idx="1"/>
          </p:nvPr>
        </p:nvPicPr>
        <p:blipFill rotWithShape="1">
          <a:blip r:embed="rId3"/>
          <a:srcRect l="1" r="49391" b="-3048"/>
          <a:stretch/>
        </p:blipFill>
        <p:spPr>
          <a:xfrm>
            <a:off x="450891" y="1342775"/>
            <a:ext cx="4644618" cy="1471415"/>
          </a:xfrm>
        </p:spPr>
      </p:pic>
      <p:pic>
        <p:nvPicPr>
          <p:cNvPr id="19" name="Picture 18" descr="Text&#10;&#10;Description automatically generated">
            <a:extLst>
              <a:ext uri="{FF2B5EF4-FFF2-40B4-BE49-F238E27FC236}">
                <a16:creationId xmlns:a16="http://schemas.microsoft.com/office/drawing/2014/main" id="{531B725C-6388-4982-6AB6-CEAE57905CB1}"/>
              </a:ext>
            </a:extLst>
          </p:cNvPr>
          <p:cNvPicPr>
            <a:picLocks noChangeAspect="1"/>
          </p:cNvPicPr>
          <p:nvPr/>
        </p:nvPicPr>
        <p:blipFill>
          <a:blip r:embed="rId4"/>
          <a:stretch>
            <a:fillRect/>
          </a:stretch>
        </p:blipFill>
        <p:spPr>
          <a:xfrm>
            <a:off x="6195156" y="3221579"/>
            <a:ext cx="5829300" cy="3499694"/>
          </a:xfrm>
          <a:prstGeom prst="rect">
            <a:avLst/>
          </a:prstGeom>
        </p:spPr>
      </p:pic>
      <p:pic>
        <p:nvPicPr>
          <p:cNvPr id="21" name="Picture 20" descr="Text&#10;&#10;Description automatically generated">
            <a:extLst>
              <a:ext uri="{FF2B5EF4-FFF2-40B4-BE49-F238E27FC236}">
                <a16:creationId xmlns:a16="http://schemas.microsoft.com/office/drawing/2014/main" id="{DD68A1CE-4CEF-6824-1D42-7D4AD513FE0F}"/>
              </a:ext>
            </a:extLst>
          </p:cNvPr>
          <p:cNvPicPr>
            <a:picLocks noChangeAspect="1"/>
          </p:cNvPicPr>
          <p:nvPr/>
        </p:nvPicPr>
        <p:blipFill>
          <a:blip r:embed="rId5"/>
          <a:stretch>
            <a:fillRect/>
          </a:stretch>
        </p:blipFill>
        <p:spPr>
          <a:xfrm>
            <a:off x="100102" y="3221579"/>
            <a:ext cx="5896744" cy="3499694"/>
          </a:xfrm>
          <a:prstGeom prst="rect">
            <a:avLst/>
          </a:prstGeom>
        </p:spPr>
      </p:pic>
      <p:pic>
        <p:nvPicPr>
          <p:cNvPr id="23" name="Picture 22" descr="Graphical user interface, text, application, email&#10;&#10;Description automatically generated">
            <a:extLst>
              <a:ext uri="{FF2B5EF4-FFF2-40B4-BE49-F238E27FC236}">
                <a16:creationId xmlns:a16="http://schemas.microsoft.com/office/drawing/2014/main" id="{DD05F6A6-3176-CB16-30FC-6F6FC29352F4}"/>
              </a:ext>
            </a:extLst>
          </p:cNvPr>
          <p:cNvPicPr>
            <a:picLocks noChangeAspect="1"/>
          </p:cNvPicPr>
          <p:nvPr/>
        </p:nvPicPr>
        <p:blipFill>
          <a:blip r:embed="rId6"/>
          <a:stretch>
            <a:fillRect/>
          </a:stretch>
        </p:blipFill>
        <p:spPr>
          <a:xfrm>
            <a:off x="6485796" y="136727"/>
            <a:ext cx="4851400" cy="2743200"/>
          </a:xfrm>
          <a:prstGeom prst="rect">
            <a:avLst/>
          </a:prstGeom>
        </p:spPr>
      </p:pic>
      <p:sp>
        <p:nvSpPr>
          <p:cNvPr id="24" name="Oval 23">
            <a:extLst>
              <a:ext uri="{FF2B5EF4-FFF2-40B4-BE49-F238E27FC236}">
                <a16:creationId xmlns:a16="http://schemas.microsoft.com/office/drawing/2014/main" id="{1D2B5E94-6652-D679-0837-B8E07FA26977}"/>
              </a:ext>
            </a:extLst>
          </p:cNvPr>
          <p:cNvSpPr/>
          <p:nvPr/>
        </p:nvSpPr>
        <p:spPr>
          <a:xfrm>
            <a:off x="854804" y="2103485"/>
            <a:ext cx="1673243" cy="91439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EE4A98D-4B07-AEAD-34BA-C052B74C6B27}"/>
              </a:ext>
            </a:extLst>
          </p:cNvPr>
          <p:cNvSpPr/>
          <p:nvPr/>
        </p:nvSpPr>
        <p:spPr>
          <a:xfrm>
            <a:off x="6302477" y="2205346"/>
            <a:ext cx="1673243" cy="91439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63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FBC3-4363-93F2-81D1-D4ECD8AB3FB0}"/>
              </a:ext>
            </a:extLst>
          </p:cNvPr>
          <p:cNvSpPr>
            <a:spLocks noGrp="1"/>
          </p:cNvSpPr>
          <p:nvPr>
            <p:ph type="title"/>
          </p:nvPr>
        </p:nvSpPr>
        <p:spPr>
          <a:xfrm>
            <a:off x="3589827" y="433253"/>
            <a:ext cx="5012346" cy="683133"/>
          </a:xfrm>
        </p:spPr>
        <p:txBody>
          <a:bodyPr>
            <a:normAutofit fontScale="90000"/>
          </a:bodyPr>
          <a:lstStyle/>
          <a:p>
            <a:r>
              <a:rPr lang="en-US" dirty="0"/>
              <a:t>Color of balloon</a:t>
            </a:r>
          </a:p>
        </p:txBody>
      </p:sp>
      <p:sp>
        <p:nvSpPr>
          <p:cNvPr id="3" name="Content Placeholder 2">
            <a:extLst>
              <a:ext uri="{FF2B5EF4-FFF2-40B4-BE49-F238E27FC236}">
                <a16:creationId xmlns:a16="http://schemas.microsoft.com/office/drawing/2014/main" id="{0A68FEE5-9BCE-DA48-6330-EC538F46AF24}"/>
              </a:ext>
            </a:extLst>
          </p:cNvPr>
          <p:cNvSpPr>
            <a:spLocks noGrp="1"/>
          </p:cNvSpPr>
          <p:nvPr>
            <p:ph idx="1"/>
          </p:nvPr>
        </p:nvSpPr>
        <p:spPr/>
        <p:txBody>
          <a:bodyPr/>
          <a:lstStyle/>
          <a:p>
            <a:endParaRPr lang="en-US" dirty="0"/>
          </a:p>
        </p:txBody>
      </p:sp>
      <p:pic>
        <p:nvPicPr>
          <p:cNvPr id="19458" name="Picture 2">
            <a:extLst>
              <a:ext uri="{FF2B5EF4-FFF2-40B4-BE49-F238E27FC236}">
                <a16:creationId xmlns:a16="http://schemas.microsoft.com/office/drawing/2014/main" id="{617A51C4-EA1B-00ED-A3FA-F9614F9B5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7825"/>
            <a:ext cx="12192000" cy="356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231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C35B-95AC-84CD-1C85-72CD1B835725}"/>
              </a:ext>
            </a:extLst>
          </p:cNvPr>
          <p:cNvSpPr>
            <a:spLocks noGrp="1"/>
          </p:cNvSpPr>
          <p:nvPr>
            <p:ph type="title"/>
          </p:nvPr>
        </p:nvSpPr>
        <p:spPr>
          <a:xfrm>
            <a:off x="3688437" y="759632"/>
            <a:ext cx="4815123" cy="684814"/>
          </a:xfrm>
        </p:spPr>
        <p:txBody>
          <a:bodyPr>
            <a:normAutofit fontScale="90000"/>
          </a:bodyPr>
          <a:lstStyle/>
          <a:p>
            <a:r>
              <a:rPr lang="en-US" dirty="0"/>
              <a:t>Category Group</a:t>
            </a:r>
          </a:p>
        </p:txBody>
      </p:sp>
      <p:pic>
        <p:nvPicPr>
          <p:cNvPr id="20484" name="Picture 4">
            <a:extLst>
              <a:ext uri="{FF2B5EF4-FFF2-40B4-BE49-F238E27FC236}">
                <a16:creationId xmlns:a16="http://schemas.microsoft.com/office/drawing/2014/main" id="{A11F8182-4316-D500-45D5-7F5F0ADEC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67079"/>
            <a:ext cx="12192000" cy="354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234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E9B1-1979-297B-2C90-828531D75876}"/>
              </a:ext>
            </a:extLst>
          </p:cNvPr>
          <p:cNvSpPr>
            <a:spLocks noGrp="1"/>
          </p:cNvSpPr>
          <p:nvPr>
            <p:ph type="title"/>
          </p:nvPr>
        </p:nvSpPr>
        <p:spPr>
          <a:xfrm>
            <a:off x="3652580" y="534386"/>
            <a:ext cx="4886840" cy="683133"/>
          </a:xfrm>
        </p:spPr>
        <p:txBody>
          <a:bodyPr>
            <a:noAutofit/>
          </a:bodyPr>
          <a:lstStyle/>
          <a:p>
            <a:r>
              <a:rPr lang="en-US" sz="2500" dirty="0"/>
              <a:t>CARS Score Feature</a:t>
            </a:r>
          </a:p>
        </p:txBody>
      </p:sp>
      <p:pic>
        <p:nvPicPr>
          <p:cNvPr id="21506" name="Picture 2">
            <a:extLst>
              <a:ext uri="{FF2B5EF4-FFF2-40B4-BE49-F238E27FC236}">
                <a16:creationId xmlns:a16="http://schemas.microsoft.com/office/drawing/2014/main" id="{08F71C24-29B7-12DA-3F69-1C4EAACE7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7825"/>
            <a:ext cx="12192000" cy="3560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3570D5-7238-DEEB-9C26-72DBA88375E5}"/>
              </a:ext>
            </a:extLst>
          </p:cNvPr>
          <p:cNvSpPr txBox="1"/>
          <p:nvPr/>
        </p:nvSpPr>
        <p:spPr>
          <a:xfrm>
            <a:off x="2415985" y="5391284"/>
            <a:ext cx="7360026" cy="932330"/>
          </a:xfrm>
          <a:prstGeom prst="rect">
            <a:avLst/>
          </a:prstGeom>
          <a:noFill/>
        </p:spPr>
        <p:txBody>
          <a:bodyPr wrap="square" rtlCol="0">
            <a:spAutoFit/>
          </a:bodyPr>
          <a:lstStyle/>
          <a:p>
            <a:r>
              <a:rPr lang="en-US" dirty="0"/>
              <a:t>CARS Score: Childhood Autism Rating Scale established in 1988 ranging from 15-60. Scores below 30 are considered non-autistic, scores from 30-36/5 are mild/moderate autism and above 37 is considered severe autism </a:t>
            </a:r>
          </a:p>
        </p:txBody>
      </p:sp>
      <p:sp>
        <p:nvSpPr>
          <p:cNvPr id="5" name="TextBox 4">
            <a:extLst>
              <a:ext uri="{FF2B5EF4-FFF2-40B4-BE49-F238E27FC236}">
                <a16:creationId xmlns:a16="http://schemas.microsoft.com/office/drawing/2014/main" id="{5D94AA7D-C504-741D-1B3A-B56FCF4C01C1}"/>
              </a:ext>
            </a:extLst>
          </p:cNvPr>
          <p:cNvSpPr txBox="1"/>
          <p:nvPr/>
        </p:nvSpPr>
        <p:spPr>
          <a:xfrm>
            <a:off x="3958073" y="6488668"/>
            <a:ext cx="4275851" cy="369332"/>
          </a:xfrm>
          <a:prstGeom prst="rect">
            <a:avLst/>
          </a:prstGeom>
          <a:noFill/>
        </p:spPr>
        <p:txBody>
          <a:bodyPr wrap="none" rtlCol="0">
            <a:spAutoFit/>
          </a:bodyPr>
          <a:lstStyle/>
          <a:p>
            <a:r>
              <a:rPr lang="en-US" dirty="0">
                <a:hlinkClick r:id="rId4"/>
              </a:rPr>
              <a:t>https://pubmed.ncbi.nlm.nih.gov/2273011/</a:t>
            </a:r>
            <a:r>
              <a:rPr lang="en-US" dirty="0"/>
              <a:t> </a:t>
            </a:r>
          </a:p>
        </p:txBody>
      </p:sp>
    </p:spTree>
    <p:extLst>
      <p:ext uri="{BB962C8B-B14F-4D97-AF65-F5344CB8AC3E}">
        <p14:creationId xmlns:p14="http://schemas.microsoft.com/office/powerpoint/2010/main" val="10613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37AA-7916-DFC1-E7C1-88B36C514EDD}"/>
              </a:ext>
            </a:extLst>
          </p:cNvPr>
          <p:cNvSpPr>
            <a:spLocks noGrp="1"/>
          </p:cNvSpPr>
          <p:nvPr>
            <p:ph type="title"/>
          </p:nvPr>
        </p:nvSpPr>
        <p:spPr>
          <a:xfrm>
            <a:off x="259912" y="1230701"/>
            <a:ext cx="2510117" cy="1342845"/>
          </a:xfrm>
        </p:spPr>
        <p:txBody>
          <a:bodyPr>
            <a:noAutofit/>
          </a:bodyPr>
          <a:lstStyle/>
          <a:p>
            <a:r>
              <a:rPr lang="en-US" sz="2500" dirty="0"/>
              <a:t>Null DATA DROPPED</a:t>
            </a:r>
          </a:p>
        </p:txBody>
      </p:sp>
      <p:pic>
        <p:nvPicPr>
          <p:cNvPr id="15" name="Picture 14">
            <a:extLst>
              <a:ext uri="{FF2B5EF4-FFF2-40B4-BE49-F238E27FC236}">
                <a16:creationId xmlns:a16="http://schemas.microsoft.com/office/drawing/2014/main" id="{86B19EFD-6874-9484-3A4C-08747E129822}"/>
              </a:ext>
            </a:extLst>
          </p:cNvPr>
          <p:cNvPicPr>
            <a:picLocks noChangeAspect="1"/>
          </p:cNvPicPr>
          <p:nvPr/>
        </p:nvPicPr>
        <p:blipFill>
          <a:blip r:embed="rId3"/>
          <a:stretch>
            <a:fillRect/>
          </a:stretch>
        </p:blipFill>
        <p:spPr>
          <a:xfrm>
            <a:off x="259912" y="168672"/>
            <a:ext cx="11812311" cy="458857"/>
          </a:xfrm>
          <a:prstGeom prst="rect">
            <a:avLst/>
          </a:prstGeom>
        </p:spPr>
      </p:pic>
      <p:pic>
        <p:nvPicPr>
          <p:cNvPr id="24" name="Content Placeholder 23" descr="Text&#10;&#10;Description automatically generated">
            <a:extLst>
              <a:ext uri="{FF2B5EF4-FFF2-40B4-BE49-F238E27FC236}">
                <a16:creationId xmlns:a16="http://schemas.microsoft.com/office/drawing/2014/main" id="{8035FF67-F628-EB6D-0E9A-E55A04A649F0}"/>
              </a:ext>
            </a:extLst>
          </p:cNvPr>
          <p:cNvPicPr>
            <a:picLocks noGrp="1" noChangeAspect="1"/>
          </p:cNvPicPr>
          <p:nvPr>
            <p:ph idx="1"/>
          </p:nvPr>
        </p:nvPicPr>
        <p:blipFill>
          <a:blip r:embed="rId4"/>
          <a:stretch>
            <a:fillRect/>
          </a:stretch>
        </p:blipFill>
        <p:spPr>
          <a:xfrm>
            <a:off x="3128291" y="1319423"/>
            <a:ext cx="4191676" cy="5107101"/>
          </a:xfrm>
        </p:spPr>
      </p:pic>
      <p:pic>
        <p:nvPicPr>
          <p:cNvPr id="26" name="Picture 25" descr="Text&#10;&#10;Description automatically generated">
            <a:extLst>
              <a:ext uri="{FF2B5EF4-FFF2-40B4-BE49-F238E27FC236}">
                <a16:creationId xmlns:a16="http://schemas.microsoft.com/office/drawing/2014/main" id="{462C4153-3429-04A0-AC03-E6ABD164B113}"/>
              </a:ext>
            </a:extLst>
          </p:cNvPr>
          <p:cNvPicPr>
            <a:picLocks noChangeAspect="1"/>
          </p:cNvPicPr>
          <p:nvPr/>
        </p:nvPicPr>
        <p:blipFill>
          <a:blip r:embed="rId5"/>
          <a:stretch>
            <a:fillRect/>
          </a:stretch>
        </p:blipFill>
        <p:spPr>
          <a:xfrm>
            <a:off x="7946535" y="1319423"/>
            <a:ext cx="3647929" cy="5107101"/>
          </a:xfrm>
          <a:prstGeom prst="rect">
            <a:avLst/>
          </a:prstGeom>
        </p:spPr>
      </p:pic>
      <p:sp>
        <p:nvSpPr>
          <p:cNvPr id="27" name="TextBox 26">
            <a:extLst>
              <a:ext uri="{FF2B5EF4-FFF2-40B4-BE49-F238E27FC236}">
                <a16:creationId xmlns:a16="http://schemas.microsoft.com/office/drawing/2014/main" id="{FFCD5FF3-BC1C-D642-44D8-0404C9916F7A}"/>
              </a:ext>
            </a:extLst>
          </p:cNvPr>
          <p:cNvSpPr txBox="1"/>
          <p:nvPr/>
        </p:nvSpPr>
        <p:spPr>
          <a:xfrm>
            <a:off x="259911" y="2995810"/>
            <a:ext cx="251011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Drop </a:t>
            </a:r>
            <a:r>
              <a:rPr lang="en-US" dirty="0" err="1"/>
              <a:t>NaN</a:t>
            </a:r>
            <a:r>
              <a:rPr lang="en-US" dirty="0"/>
              <a:t> values as they make up less than 1% of the total dataset (0.06%)</a:t>
            </a:r>
          </a:p>
          <a:p>
            <a:pPr marL="285750" indent="-285750">
              <a:buFont typeface="Arial" panose="020B0604020202020204" pitchFamily="34" charset="0"/>
              <a:buChar char="•"/>
            </a:pPr>
            <a:r>
              <a:rPr lang="en-US" dirty="0"/>
              <a:t>Creates a more robust model</a:t>
            </a:r>
          </a:p>
        </p:txBody>
      </p:sp>
    </p:spTree>
    <p:extLst>
      <p:ext uri="{BB962C8B-B14F-4D97-AF65-F5344CB8AC3E}">
        <p14:creationId xmlns:p14="http://schemas.microsoft.com/office/powerpoint/2010/main" val="192055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CC33-7273-0638-89D7-FD751E04382A}"/>
              </a:ext>
            </a:extLst>
          </p:cNvPr>
          <p:cNvSpPr>
            <a:spLocks noGrp="1"/>
          </p:cNvSpPr>
          <p:nvPr>
            <p:ph type="title"/>
          </p:nvPr>
        </p:nvSpPr>
        <p:spPr>
          <a:xfrm rot="16200000">
            <a:off x="-1975758" y="2947306"/>
            <a:ext cx="5796643" cy="963386"/>
          </a:xfrm>
        </p:spPr>
        <p:txBody>
          <a:bodyPr/>
          <a:lstStyle/>
          <a:p>
            <a:r>
              <a:rPr lang="en-US" dirty="0"/>
              <a:t>Features in the dataset</a:t>
            </a:r>
          </a:p>
        </p:txBody>
      </p:sp>
      <p:graphicFrame>
        <p:nvGraphicFramePr>
          <p:cNvPr id="4" name="Table 4">
            <a:extLst>
              <a:ext uri="{FF2B5EF4-FFF2-40B4-BE49-F238E27FC236}">
                <a16:creationId xmlns:a16="http://schemas.microsoft.com/office/drawing/2014/main" id="{15036E34-656E-ECE0-2CD3-8B6281CA2358}"/>
              </a:ext>
            </a:extLst>
          </p:cNvPr>
          <p:cNvGraphicFramePr>
            <a:graphicFrameLocks noGrp="1"/>
          </p:cNvGraphicFramePr>
          <p:nvPr>
            <p:ph idx="1"/>
            <p:extLst>
              <p:ext uri="{D42A27DB-BD31-4B8C-83A1-F6EECF244321}">
                <p14:modId xmlns:p14="http://schemas.microsoft.com/office/powerpoint/2010/main" val="6058602"/>
              </p:ext>
            </p:extLst>
          </p:nvPr>
        </p:nvGraphicFramePr>
        <p:xfrm>
          <a:off x="1748758" y="216894"/>
          <a:ext cx="9259901" cy="6637566"/>
        </p:xfrm>
        <a:graphic>
          <a:graphicData uri="http://schemas.openxmlformats.org/drawingml/2006/table">
            <a:tbl>
              <a:tblPr firstRow="1" bandRow="1">
                <a:tableStyleId>{93296810-A885-4BE3-A3E7-6D5BEEA58F35}</a:tableStyleId>
              </a:tblPr>
              <a:tblGrid>
                <a:gridCol w="2875219">
                  <a:extLst>
                    <a:ext uri="{9D8B030D-6E8A-4147-A177-3AD203B41FA5}">
                      <a16:colId xmlns:a16="http://schemas.microsoft.com/office/drawing/2014/main" val="1991173"/>
                    </a:ext>
                  </a:extLst>
                </a:gridCol>
                <a:gridCol w="2834675">
                  <a:extLst>
                    <a:ext uri="{9D8B030D-6E8A-4147-A177-3AD203B41FA5}">
                      <a16:colId xmlns:a16="http://schemas.microsoft.com/office/drawing/2014/main" val="4162342571"/>
                    </a:ext>
                  </a:extLst>
                </a:gridCol>
                <a:gridCol w="3550007">
                  <a:extLst>
                    <a:ext uri="{9D8B030D-6E8A-4147-A177-3AD203B41FA5}">
                      <a16:colId xmlns:a16="http://schemas.microsoft.com/office/drawing/2014/main" val="2282568071"/>
                    </a:ext>
                  </a:extLst>
                </a:gridCol>
              </a:tblGrid>
              <a:tr h="290723">
                <a:tc>
                  <a:txBody>
                    <a:bodyPr/>
                    <a:lstStyle/>
                    <a:p>
                      <a:r>
                        <a:rPr lang="en-US" altLang="zh-CN" sz="1100" dirty="0">
                          <a:solidFill>
                            <a:schemeClr val="accent1">
                              <a:lumMod val="25000"/>
                            </a:schemeClr>
                          </a:solidFill>
                        </a:rPr>
                        <a:t>Features</a:t>
                      </a:r>
                      <a:endParaRPr lang="en-US" sz="1100" dirty="0">
                        <a:solidFill>
                          <a:schemeClr val="accent1">
                            <a:lumMod val="25000"/>
                          </a:schemeClr>
                        </a:solidFill>
                        <a:latin typeface="Arial" panose="020B0604020202020204" pitchFamily="34" charset="0"/>
                        <a:cs typeface="Arial" panose="020B0604020202020204" pitchFamily="34" charset="0"/>
                      </a:endParaRPr>
                    </a:p>
                  </a:txBody>
                  <a:tcPr/>
                </a:tc>
                <a:tc>
                  <a:txBody>
                    <a:bodyPr/>
                    <a:lstStyle/>
                    <a:p>
                      <a:r>
                        <a:rPr lang="en-US" altLang="zh-CN" sz="1100" dirty="0">
                          <a:solidFill>
                            <a:schemeClr val="accent1">
                              <a:lumMod val="25000"/>
                            </a:schemeClr>
                          </a:solidFill>
                        </a:rPr>
                        <a:t>Descriptions</a:t>
                      </a:r>
                      <a:endParaRPr lang="en-US" sz="1100" dirty="0">
                        <a:solidFill>
                          <a:schemeClr val="accent1">
                            <a:lumMod val="25000"/>
                          </a:schemeClr>
                        </a:solidFill>
                        <a:latin typeface="Arial" panose="020B0604020202020204" pitchFamily="34" charset="0"/>
                        <a:cs typeface="Arial" panose="020B0604020202020204" pitchFamily="34" charset="0"/>
                      </a:endParaRPr>
                    </a:p>
                  </a:txBody>
                  <a:tcPr/>
                </a:tc>
                <a:tc>
                  <a:txBody>
                    <a:bodyPr/>
                    <a:lstStyle/>
                    <a:p>
                      <a:r>
                        <a:rPr lang="en-US" sz="1100" dirty="0">
                          <a:solidFill>
                            <a:schemeClr val="accent1">
                              <a:lumMod val="25000"/>
                            </a:schemeClr>
                          </a:solidFill>
                        </a:rPr>
                        <a:t>Types</a:t>
                      </a:r>
                      <a:endParaRPr lang="en-US" sz="1100" dirty="0">
                        <a:solidFill>
                          <a:schemeClr val="accent1">
                            <a:lumMod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1803700"/>
                  </a:ext>
                </a:extLst>
              </a:tr>
              <a:tr h="363331">
                <a:tc>
                  <a:txBody>
                    <a:bodyPr/>
                    <a:lstStyle/>
                    <a:p>
                      <a:pPr algn="ctr"/>
                      <a:r>
                        <a:rPr lang="en-US" sz="1100" dirty="0">
                          <a:solidFill>
                            <a:schemeClr val="tx2">
                              <a:lumMod val="25000"/>
                            </a:schemeClr>
                          </a:solidFill>
                          <a:latin typeface="+mn-lt"/>
                        </a:rPr>
                        <a:t>Recording Time [</a:t>
                      </a:r>
                      <a:r>
                        <a:rPr lang="en-US" sz="1100" dirty="0" err="1">
                          <a:solidFill>
                            <a:schemeClr val="tx2">
                              <a:lumMod val="25000"/>
                            </a:schemeClr>
                          </a:solidFill>
                          <a:latin typeface="+mn-lt"/>
                        </a:rPr>
                        <a:t>ms</a:t>
                      </a:r>
                      <a:r>
                        <a:rPr lang="en-US" sz="1100" dirty="0">
                          <a:solidFill>
                            <a:schemeClr val="tx2">
                              <a:lumMod val="25000"/>
                            </a:schemeClr>
                          </a:solidFill>
                          <a:latin typeface="+mn-lt"/>
                        </a:rPr>
                        <a:t>]</a:t>
                      </a:r>
                      <a:endParaRPr lang="en-US" sz="1100" dirty="0">
                        <a:solidFill>
                          <a:schemeClr val="tx2">
                            <a:lumMod val="25000"/>
                          </a:schemeClr>
                        </a:solidFill>
                        <a:latin typeface="+mn-lt"/>
                        <a:cs typeface="Arial" panose="020B0604020202020204" pitchFamily="34" charset="0"/>
                      </a:endParaRPr>
                    </a:p>
                  </a:txBody>
                  <a:tcPr anchor="ctr"/>
                </a:tc>
                <a:tc>
                  <a:txBody>
                    <a:bodyPr/>
                    <a:lstStyle/>
                    <a:p>
                      <a:pPr algn="ctr"/>
                      <a:r>
                        <a:rPr lang="en-US" altLang="zh-CN" sz="1100" dirty="0">
                          <a:solidFill>
                            <a:schemeClr val="tx2">
                              <a:lumMod val="25000"/>
                            </a:schemeClr>
                          </a:solidFill>
                          <a:latin typeface="+mn-lt"/>
                        </a:rPr>
                        <a:t>Recording time of session in milliseconds</a:t>
                      </a:r>
                      <a:endParaRPr lang="en-US" sz="1100" dirty="0">
                        <a:solidFill>
                          <a:schemeClr val="tx2">
                            <a:lumMod val="25000"/>
                          </a:schemeClr>
                        </a:solidFill>
                        <a:latin typeface="+mn-lt"/>
                        <a:cs typeface="Arial" panose="020B0604020202020204" pitchFamily="34" charset="0"/>
                      </a:endParaRPr>
                    </a:p>
                  </a:txBody>
                  <a:tcPr anchor="ctr"/>
                </a:tc>
                <a:tc>
                  <a:txBody>
                    <a:bodyPr/>
                    <a:lstStyle/>
                    <a:p>
                      <a:pPr algn="ctr"/>
                      <a:r>
                        <a:rPr lang="en-US" sz="11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25264357"/>
                  </a:ext>
                </a:extLst>
              </a:tr>
              <a:tr h="363331">
                <a:tc>
                  <a:txBody>
                    <a:bodyPr/>
                    <a:lstStyle/>
                    <a:p>
                      <a:pPr algn="ctr"/>
                      <a:r>
                        <a:rPr lang="en-US" altLang="zh-CN" sz="1100" dirty="0">
                          <a:solidFill>
                            <a:schemeClr val="tx2">
                              <a:lumMod val="25000"/>
                            </a:schemeClr>
                          </a:solidFill>
                          <a:latin typeface="+mn-lt"/>
                        </a:rPr>
                        <a:t>Color</a:t>
                      </a:r>
                      <a:endParaRPr lang="en-US" sz="1100" dirty="0">
                        <a:solidFill>
                          <a:schemeClr val="tx2">
                            <a:lumMod val="25000"/>
                          </a:schemeClr>
                        </a:solidFill>
                        <a:latin typeface="+mn-lt"/>
                        <a:cs typeface="Arial" panose="020B0604020202020204" pitchFamily="34" charset="0"/>
                      </a:endParaRPr>
                    </a:p>
                  </a:txBody>
                  <a:tcPr anchor="ctr"/>
                </a:tc>
                <a:tc>
                  <a:txBody>
                    <a:bodyPr/>
                    <a:lstStyle/>
                    <a:p>
                      <a:pPr algn="ctr"/>
                      <a:r>
                        <a:rPr lang="en-US" altLang="zh-CN" sz="1100" dirty="0">
                          <a:solidFill>
                            <a:schemeClr val="tx2">
                              <a:lumMod val="25000"/>
                            </a:schemeClr>
                          </a:solidFill>
                          <a:latin typeface="+mn-lt"/>
                        </a:rPr>
                        <a:t>Color of balloon stimulus in drop video</a:t>
                      </a:r>
                      <a:endParaRPr lang="en-US" sz="11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Categorical</a:t>
                      </a:r>
                    </a:p>
                  </a:txBody>
                  <a:tcPr anchor="ctr"/>
                </a:tc>
                <a:extLst>
                  <a:ext uri="{0D108BD9-81ED-4DB2-BD59-A6C34878D82A}">
                    <a16:rowId xmlns:a16="http://schemas.microsoft.com/office/drawing/2014/main" val="3457895006"/>
                  </a:ext>
                </a:extLst>
              </a:tr>
              <a:tr h="404482">
                <a:tc>
                  <a:txBody>
                    <a:bodyPr/>
                    <a:lstStyle/>
                    <a:p>
                      <a:pPr algn="ctr" fontAlgn="b"/>
                      <a:r>
                        <a:rPr lang="en-US" sz="1100" b="0" u="none" strike="noStrike" dirty="0">
                          <a:solidFill>
                            <a:srgbClr val="000000"/>
                          </a:solidFill>
                          <a:effectLst/>
                          <a:latin typeface="+mn-lt"/>
                        </a:rPr>
                        <a:t> Gender</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a:r>
                        <a:rPr lang="en-US" sz="1100" dirty="0">
                          <a:solidFill>
                            <a:schemeClr val="tx2">
                              <a:lumMod val="25000"/>
                            </a:schemeClr>
                          </a:solidFill>
                          <a:latin typeface="+mn-lt"/>
                        </a:rPr>
                        <a:t>Gender of participant monitored</a:t>
                      </a:r>
                      <a:endParaRPr lang="en-US" sz="11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Categorical</a:t>
                      </a:r>
                    </a:p>
                  </a:txBody>
                  <a:tcPr anchor="ctr"/>
                </a:tc>
                <a:extLst>
                  <a:ext uri="{0D108BD9-81ED-4DB2-BD59-A6C34878D82A}">
                    <a16:rowId xmlns:a16="http://schemas.microsoft.com/office/drawing/2014/main" val="159470316"/>
                  </a:ext>
                </a:extLst>
              </a:tr>
              <a:tr h="363331">
                <a:tc>
                  <a:txBody>
                    <a:bodyPr/>
                    <a:lstStyle/>
                    <a:p>
                      <a:pPr algn="ctr" fontAlgn="b"/>
                      <a:r>
                        <a:rPr lang="en-US" sz="1100" b="0" u="none" strike="noStrike" dirty="0">
                          <a:solidFill>
                            <a:srgbClr val="000000"/>
                          </a:solidFill>
                          <a:effectLst/>
                          <a:latin typeface="+mn-lt"/>
                        </a:rPr>
                        <a:t>  Age</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a:r>
                        <a:rPr lang="en-US" sz="1100" dirty="0">
                          <a:solidFill>
                            <a:schemeClr val="tx2">
                              <a:lumMod val="25000"/>
                            </a:schemeClr>
                          </a:solidFill>
                          <a:latin typeface="+mn-lt"/>
                        </a:rPr>
                        <a:t>Age of participant monitored</a:t>
                      </a:r>
                      <a:endParaRPr lang="en-US" sz="11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3554679736"/>
                  </a:ext>
                </a:extLst>
              </a:tr>
              <a:tr h="582325">
                <a:tc>
                  <a:txBody>
                    <a:bodyPr/>
                    <a:lstStyle/>
                    <a:p>
                      <a:pPr algn="ctr" fontAlgn="b"/>
                      <a:r>
                        <a:rPr lang="en-US" sz="1100" b="1" u="none" strike="noStrike" dirty="0">
                          <a:solidFill>
                            <a:srgbClr val="00B050"/>
                          </a:solidFill>
                          <a:effectLst/>
                          <a:latin typeface="+mn-lt"/>
                        </a:rPr>
                        <a:t>TARGET</a:t>
                      </a:r>
                      <a:endParaRPr lang="en-US" sz="1100" b="1" i="0" u="none" strike="noStrike" dirty="0">
                        <a:solidFill>
                          <a:srgbClr val="00B050"/>
                        </a:solidFill>
                        <a:effectLst/>
                        <a:latin typeface="+mn-lt"/>
                        <a:cs typeface="Arial" panose="020B0604020202020204" pitchFamily="34" charset="0"/>
                      </a:endParaRPr>
                    </a:p>
                  </a:txBody>
                  <a:tcPr marL="9525" marR="9525" marT="9525" marB="0" anchor="ctr"/>
                </a:tc>
                <a:tc>
                  <a:txBody>
                    <a:bodyPr/>
                    <a:lstStyle/>
                    <a:p>
                      <a:pPr algn="ctr"/>
                      <a:r>
                        <a:rPr lang="en-US" sz="1100" b="1" dirty="0">
                          <a:solidFill>
                            <a:srgbClr val="00B050"/>
                          </a:solidFill>
                          <a:latin typeface="+mn-lt"/>
                        </a:rPr>
                        <a:t>Binary classification of 1) typically developing (TD) or 2) autism spectrum disorder (ASD)</a:t>
                      </a:r>
                      <a:endParaRPr lang="en-US" sz="1100" b="1" dirty="0">
                        <a:solidFill>
                          <a:srgbClr val="00B050"/>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B050"/>
                          </a:solidFill>
                          <a:latin typeface="+mn-lt"/>
                          <a:cs typeface="Arial" panose="020B0604020202020204" pitchFamily="34" charset="0"/>
                        </a:rPr>
                        <a:t>Categorical</a:t>
                      </a:r>
                    </a:p>
                  </a:txBody>
                  <a:tcPr anchor="ctr"/>
                </a:tc>
                <a:extLst>
                  <a:ext uri="{0D108BD9-81ED-4DB2-BD59-A6C34878D82A}">
                    <a16:rowId xmlns:a16="http://schemas.microsoft.com/office/drawing/2014/main" val="3077955053"/>
                  </a:ext>
                </a:extLst>
              </a:tr>
              <a:tr h="418080">
                <a:tc>
                  <a:txBody>
                    <a:bodyPr/>
                    <a:lstStyle/>
                    <a:p>
                      <a:pPr algn="ctr" fontAlgn="b"/>
                      <a:r>
                        <a:rPr lang="en-US" sz="1100" b="0" u="none" strike="noStrike" dirty="0">
                          <a:solidFill>
                            <a:srgbClr val="000000"/>
                          </a:solidFill>
                          <a:effectLst/>
                          <a:latin typeface="+mn-lt"/>
                        </a:rPr>
                        <a:t>  CARS Score</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a:r>
                        <a:rPr lang="en-US" sz="1100" dirty="0">
                          <a:solidFill>
                            <a:schemeClr val="tx2">
                              <a:lumMod val="25000"/>
                            </a:schemeClr>
                          </a:solidFill>
                          <a:latin typeface="+mn-lt"/>
                        </a:rPr>
                        <a:t>Scale that classified the severity of autism diagnosis (0-60)</a:t>
                      </a:r>
                      <a:endParaRPr lang="en-US" sz="11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3956907293"/>
                  </a:ext>
                </a:extLst>
              </a:tr>
              <a:tr h="418080">
                <a:tc>
                  <a:txBody>
                    <a:bodyPr/>
                    <a:lstStyle/>
                    <a:p>
                      <a:pPr algn="ctr"/>
                      <a:r>
                        <a:rPr lang="en-US" altLang="zh-CN" sz="1100" dirty="0">
                          <a:solidFill>
                            <a:schemeClr val="tx2">
                              <a:lumMod val="25000"/>
                            </a:schemeClr>
                          </a:solidFill>
                          <a:latin typeface="+mn-lt"/>
                        </a:rPr>
                        <a:t>Tracking Ratio</a:t>
                      </a:r>
                      <a:endParaRPr lang="en-US" sz="1100" dirty="0">
                        <a:solidFill>
                          <a:schemeClr val="tx2">
                            <a:lumMod val="25000"/>
                          </a:schemeClr>
                        </a:solidFill>
                        <a:latin typeface="+mn-lt"/>
                        <a:cs typeface="Arial" panose="020B0604020202020204" pitchFamily="34" charset="0"/>
                      </a:endParaRPr>
                    </a:p>
                  </a:txBody>
                  <a:tcPr anchor="ctr"/>
                </a:tc>
                <a:tc>
                  <a:txBody>
                    <a:bodyPr/>
                    <a:lstStyle/>
                    <a:p>
                      <a:pPr algn="ctr"/>
                      <a:r>
                        <a:rPr lang="en-US" altLang="zh-CN" sz="1100" dirty="0">
                          <a:solidFill>
                            <a:schemeClr val="tx2">
                              <a:lumMod val="25000"/>
                            </a:schemeClr>
                          </a:solidFill>
                          <a:latin typeface="+mn-lt"/>
                        </a:rPr>
                        <a:t>Ratio of eye tracking movements per references point of regard (gaze point)</a:t>
                      </a:r>
                      <a:endParaRPr lang="en-US" sz="11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1550782562"/>
                  </a:ext>
                </a:extLst>
              </a:tr>
              <a:tr h="363331">
                <a:tc>
                  <a:txBody>
                    <a:bodyPr/>
                    <a:lstStyle/>
                    <a:p>
                      <a:pPr algn="ctr"/>
                      <a:r>
                        <a:rPr lang="en-US" altLang="zh-CN" sz="1100" dirty="0">
                          <a:solidFill>
                            <a:schemeClr val="tx2">
                              <a:lumMod val="25000"/>
                            </a:schemeClr>
                          </a:solidFill>
                          <a:latin typeface="+mn-lt"/>
                        </a:rPr>
                        <a:t>AOI Name Right and Left</a:t>
                      </a:r>
                      <a:endParaRPr lang="en-US" sz="1100" dirty="0">
                        <a:solidFill>
                          <a:schemeClr val="tx2">
                            <a:lumMod val="25000"/>
                          </a:schemeClr>
                        </a:solidFill>
                        <a:latin typeface="+mn-lt"/>
                        <a:cs typeface="Arial" panose="020B0604020202020204" pitchFamily="34" charset="0"/>
                      </a:endParaRPr>
                    </a:p>
                  </a:txBody>
                  <a:tcPr anchor="ctr"/>
                </a:tc>
                <a:tc>
                  <a:txBody>
                    <a:bodyPr/>
                    <a:lstStyle/>
                    <a:p>
                      <a:pPr algn="ctr"/>
                      <a:r>
                        <a:rPr lang="en-US" sz="1100" dirty="0">
                          <a:solidFill>
                            <a:schemeClr val="tx2">
                              <a:lumMod val="25000"/>
                            </a:schemeClr>
                          </a:solidFill>
                          <a:latin typeface="+mn-lt"/>
                          <a:cs typeface="Arial" panose="020B0604020202020204" pitchFamily="34" charset="0"/>
                        </a:rPr>
                        <a:t>Accesses fixation metrics using regions on screen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2">
                              <a:lumMod val="25000"/>
                            </a:schemeClr>
                          </a:solidFill>
                          <a:latin typeface="+mn-lt"/>
                          <a:cs typeface="Arial" panose="020B0604020202020204" pitchFamily="34" charset="0"/>
                        </a:rPr>
                        <a:t>Categorical</a:t>
                      </a:r>
                    </a:p>
                  </a:txBody>
                  <a:tcPr anchor="ctr"/>
                </a:tc>
                <a:extLst>
                  <a:ext uri="{0D108BD9-81ED-4DB2-BD59-A6C34878D82A}">
                    <a16:rowId xmlns:a16="http://schemas.microsoft.com/office/drawing/2014/main" val="344023152"/>
                  </a:ext>
                </a:extLst>
              </a:tr>
              <a:tr h="418080">
                <a:tc>
                  <a:txBody>
                    <a:bodyPr/>
                    <a:lstStyle/>
                    <a:p>
                      <a:pPr algn="ctr"/>
                      <a:r>
                        <a:rPr lang="en-US" sz="1100" dirty="0">
                          <a:latin typeface="+mn-lt"/>
                        </a:rPr>
                        <a:t>Category Right</a:t>
                      </a:r>
                      <a:endParaRPr lang="en-US" sz="1100" dirty="0">
                        <a:latin typeface="+mn-lt"/>
                        <a:cs typeface="Arial" panose="020B0604020202020204" pitchFamily="34" charset="0"/>
                      </a:endParaRPr>
                    </a:p>
                  </a:txBody>
                  <a:tcPr anchor="ctr"/>
                </a:tc>
                <a:tc>
                  <a:txBody>
                    <a:bodyPr/>
                    <a:lstStyle/>
                    <a:p>
                      <a:pPr algn="ctr"/>
                      <a:r>
                        <a:rPr lang="en-US" sz="1100" dirty="0">
                          <a:latin typeface="+mn-lt"/>
                        </a:rPr>
                        <a:t>Right eye movement category : Blink, Fixation, Saccade, Separator</a:t>
                      </a:r>
                      <a:endParaRPr lang="en-US" sz="1100" dirty="0">
                        <a:latin typeface="+mn-lt"/>
                        <a:cs typeface="Arial" panose="020B0604020202020204" pitchFamily="34" charset="0"/>
                      </a:endParaRPr>
                    </a:p>
                  </a:txBody>
                  <a:tcPr anchor="ctr"/>
                </a:tc>
                <a:tc>
                  <a:txBody>
                    <a:bodyPr/>
                    <a:lstStyle/>
                    <a:p>
                      <a:pPr algn="ctr"/>
                      <a:r>
                        <a:rPr lang="en-US" sz="1100" dirty="0">
                          <a:solidFill>
                            <a:schemeClr val="tx2">
                              <a:lumMod val="25000"/>
                            </a:schemeClr>
                          </a:solidFill>
                          <a:latin typeface="+mn-lt"/>
                          <a:cs typeface="Arial" panose="020B0604020202020204" pitchFamily="34" charset="0"/>
                        </a:rPr>
                        <a:t>Categorical</a:t>
                      </a:r>
                      <a:endParaRPr lang="en-US" sz="1100" dirty="0">
                        <a:latin typeface="+mn-lt"/>
                        <a:cs typeface="Arial" panose="020B0604020202020204" pitchFamily="34" charset="0"/>
                      </a:endParaRPr>
                    </a:p>
                  </a:txBody>
                  <a:tcPr anchor="ctr"/>
                </a:tc>
                <a:extLst>
                  <a:ext uri="{0D108BD9-81ED-4DB2-BD59-A6C34878D82A}">
                    <a16:rowId xmlns:a16="http://schemas.microsoft.com/office/drawing/2014/main" val="1888179511"/>
                  </a:ext>
                </a:extLst>
              </a:tr>
              <a:tr h="418080">
                <a:tc>
                  <a:txBody>
                    <a:bodyPr/>
                    <a:lstStyle/>
                    <a:p>
                      <a:pPr algn="ctr"/>
                      <a:r>
                        <a:rPr lang="en-US" sz="1100" dirty="0">
                          <a:latin typeface="+mn-lt"/>
                        </a:rPr>
                        <a:t>Category Left</a:t>
                      </a:r>
                      <a:endParaRPr lang="en-US" sz="1100" dirty="0">
                        <a:latin typeface="+mn-lt"/>
                        <a:cs typeface="Arial" panose="020B0604020202020204" pitchFamily="34" charset="0"/>
                      </a:endParaRPr>
                    </a:p>
                  </a:txBody>
                  <a:tcPr anchor="ctr"/>
                </a:tc>
                <a:tc>
                  <a:txBody>
                    <a:bodyPr/>
                    <a:lstStyle/>
                    <a:p>
                      <a:pPr algn="ctr"/>
                      <a:r>
                        <a:rPr lang="en-US" sz="1100" dirty="0">
                          <a:latin typeface="+mn-lt"/>
                        </a:rPr>
                        <a:t>Left eye movement category: Blink, Fixation, Saccade, Separator</a:t>
                      </a:r>
                      <a:endParaRPr lang="en-US" sz="1100" dirty="0">
                        <a:latin typeface="+mn-lt"/>
                        <a:cs typeface="Arial" panose="020B0604020202020204" pitchFamily="34" charset="0"/>
                      </a:endParaRPr>
                    </a:p>
                  </a:txBody>
                  <a:tcPr anchor="ctr"/>
                </a:tc>
                <a:tc>
                  <a:txBody>
                    <a:bodyPr/>
                    <a:lstStyle/>
                    <a:p>
                      <a:pPr algn="ctr"/>
                      <a:r>
                        <a:rPr lang="en-US" sz="1100" dirty="0">
                          <a:solidFill>
                            <a:schemeClr val="tx2">
                              <a:lumMod val="25000"/>
                            </a:schemeClr>
                          </a:solidFill>
                          <a:latin typeface="+mn-lt"/>
                          <a:cs typeface="Arial" panose="020B0604020202020204" pitchFamily="34" charset="0"/>
                        </a:rPr>
                        <a:t>Categorical</a:t>
                      </a:r>
                      <a:endParaRPr lang="en-US" sz="1100" dirty="0">
                        <a:latin typeface="+mn-lt"/>
                        <a:cs typeface="Arial" panose="020B0604020202020204" pitchFamily="34" charset="0"/>
                      </a:endParaRPr>
                    </a:p>
                  </a:txBody>
                  <a:tcPr anchor="ctr"/>
                </a:tc>
                <a:extLst>
                  <a:ext uri="{0D108BD9-81ED-4DB2-BD59-A6C34878D82A}">
                    <a16:rowId xmlns:a16="http://schemas.microsoft.com/office/drawing/2014/main" val="1929283642"/>
                  </a:ext>
                </a:extLst>
              </a:tr>
              <a:tr h="363331">
                <a:tc>
                  <a:txBody>
                    <a:bodyPr/>
                    <a:lstStyle/>
                    <a:p>
                      <a:pPr algn="ctr" fontAlgn="b"/>
                      <a:r>
                        <a:rPr lang="en-US" sz="1100" b="0" u="none" strike="noStrike" dirty="0">
                          <a:solidFill>
                            <a:srgbClr val="000000"/>
                          </a:solidFill>
                          <a:effectLst/>
                          <a:latin typeface="+mn-lt"/>
                        </a:rPr>
                        <a:t>  Pupil Diameter Right [mm]</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mn-lt"/>
                          <a:cs typeface="Arial" panose="020B0604020202020204" pitchFamily="34" charset="0"/>
                        </a:rPr>
                        <a:t>Diameter of right pupil</a:t>
                      </a:r>
                    </a:p>
                  </a:txBody>
                  <a:tcPr marL="9525" marR="9525" marT="9525" marB="0" anchor="ctr"/>
                </a:tc>
                <a:tc>
                  <a:txBody>
                    <a:bodyPr/>
                    <a:lstStyle/>
                    <a:p>
                      <a:pPr algn="ctr"/>
                      <a:r>
                        <a:rPr lang="en-US" sz="1100" dirty="0">
                          <a:solidFill>
                            <a:schemeClr val="tx2">
                              <a:lumMod val="25000"/>
                            </a:schemeClr>
                          </a:solidFill>
                          <a:latin typeface="+mn-lt"/>
                          <a:cs typeface="Arial" panose="020B0604020202020204" pitchFamily="34" charset="0"/>
                        </a:rPr>
                        <a:t>Continuous</a:t>
                      </a:r>
                      <a:endParaRPr lang="en-US" sz="1100" dirty="0">
                        <a:latin typeface="+mn-lt"/>
                        <a:cs typeface="Arial" panose="020B0604020202020204" pitchFamily="34" charset="0"/>
                      </a:endParaRPr>
                    </a:p>
                  </a:txBody>
                  <a:tcPr anchor="ctr"/>
                </a:tc>
                <a:extLst>
                  <a:ext uri="{0D108BD9-81ED-4DB2-BD59-A6C34878D82A}">
                    <a16:rowId xmlns:a16="http://schemas.microsoft.com/office/drawing/2014/main" val="226700142"/>
                  </a:ext>
                </a:extLst>
              </a:tr>
              <a:tr h="33782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rPr>
                        <a:t>  Pupil Diameter Left [mm]</a:t>
                      </a:r>
                    </a:p>
                    <a:p>
                      <a:pPr algn="ctr" fontAlgn="b"/>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mn-lt"/>
                          <a:cs typeface="Arial" panose="020B0604020202020204" pitchFamily="34" charset="0"/>
                        </a:rPr>
                        <a:t>Diameter of left pupil</a:t>
                      </a:r>
                    </a:p>
                  </a:txBody>
                  <a:tcPr marL="9525" marR="9525" marT="9525" marB="0" anchor="ctr"/>
                </a:tc>
                <a:tc>
                  <a:txBody>
                    <a:bodyPr/>
                    <a:lstStyle/>
                    <a:p>
                      <a:pPr algn="ctr"/>
                      <a:r>
                        <a:rPr lang="en-US" sz="1100" dirty="0">
                          <a:solidFill>
                            <a:schemeClr val="tx2">
                              <a:lumMod val="25000"/>
                            </a:schemeClr>
                          </a:solidFill>
                          <a:latin typeface="+mn-lt"/>
                          <a:cs typeface="Arial" panose="020B0604020202020204" pitchFamily="34" charset="0"/>
                        </a:rPr>
                        <a:t>Continuous</a:t>
                      </a:r>
                      <a:endParaRPr lang="en-US" sz="1100" dirty="0">
                        <a:latin typeface="+mn-lt"/>
                        <a:cs typeface="Arial" panose="020B0604020202020204" pitchFamily="34" charset="0"/>
                      </a:endParaRPr>
                    </a:p>
                  </a:txBody>
                  <a:tcPr anchor="ctr"/>
                </a:tc>
                <a:extLst>
                  <a:ext uri="{0D108BD9-81ED-4DB2-BD59-A6C34878D82A}">
                    <a16:rowId xmlns:a16="http://schemas.microsoft.com/office/drawing/2014/main" val="1871840138"/>
                  </a:ext>
                </a:extLst>
              </a:tr>
              <a:tr h="363331">
                <a:tc>
                  <a:txBody>
                    <a:bodyPr/>
                    <a:lstStyle/>
                    <a:p>
                      <a:pPr algn="ctr" fontAlgn="b"/>
                      <a:r>
                        <a:rPr lang="en-US" sz="1100" b="0" u="none" strike="noStrike" dirty="0">
                          <a:solidFill>
                            <a:srgbClr val="000000"/>
                          </a:solidFill>
                          <a:effectLst/>
                          <a:latin typeface="+mn-lt"/>
                        </a:rPr>
                        <a:t>  Point of Regard Right X [</a:t>
                      </a:r>
                      <a:r>
                        <a:rPr lang="en-US" sz="1100" b="0" u="none" strike="noStrike" dirty="0" err="1">
                          <a:solidFill>
                            <a:srgbClr val="000000"/>
                          </a:solidFill>
                          <a:effectLst/>
                          <a:latin typeface="+mn-lt"/>
                        </a:rPr>
                        <a:t>px</a:t>
                      </a:r>
                      <a:r>
                        <a:rPr lang="en-US" sz="1100" b="0" u="none" strike="noStrike" dirty="0">
                          <a:solidFill>
                            <a:srgbClr val="000000"/>
                          </a:solidFill>
                          <a:effectLst/>
                          <a:latin typeface="+mn-lt"/>
                        </a:rPr>
                        <a:t>]</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Arial" panose="020B0604020202020204" pitchFamily="34" charset="0"/>
                        </a:rPr>
                        <a:t>Gaze point of the right eye</a:t>
                      </a:r>
                    </a:p>
                  </a:txBody>
                  <a:tcPr marL="9525" marR="9525" marT="9525" marB="0" anchor="ctr"/>
                </a:tc>
                <a:tc>
                  <a:txBody>
                    <a:bodyPr/>
                    <a:lstStyle/>
                    <a:p>
                      <a:pPr algn="ctr" fontAlgn="b"/>
                      <a:r>
                        <a:rPr lang="en-US" sz="1100" dirty="0">
                          <a:solidFill>
                            <a:schemeClr val="tx2">
                              <a:lumMod val="25000"/>
                            </a:schemeClr>
                          </a:solidFill>
                          <a:latin typeface="+mn-lt"/>
                          <a:cs typeface="Arial" panose="020B0604020202020204" pitchFamily="34" charset="0"/>
                        </a:rPr>
                        <a:t>Continuous</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376610933"/>
                  </a:ext>
                </a:extLst>
              </a:tr>
              <a:tr h="36333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rPr>
                        <a:t>  Point of Regard Right Y [</a:t>
                      </a:r>
                      <a:r>
                        <a:rPr lang="en-US" sz="1100" b="0" u="none" strike="noStrike" dirty="0" err="1">
                          <a:solidFill>
                            <a:srgbClr val="000000"/>
                          </a:solidFill>
                          <a:effectLst/>
                          <a:latin typeface="+mn-lt"/>
                        </a:rPr>
                        <a:t>px</a:t>
                      </a:r>
                      <a:r>
                        <a:rPr lang="en-US" sz="1100" b="0" u="none" strike="noStrike" dirty="0">
                          <a:solidFill>
                            <a:srgbClr val="000000"/>
                          </a:solidFill>
                          <a:effectLst/>
                          <a:latin typeface="+mn-lt"/>
                        </a:rPr>
                        <a:t>]</a:t>
                      </a:r>
                    </a:p>
                    <a:p>
                      <a:pPr algn="ctr" fontAlgn="b"/>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Arial" panose="020B0604020202020204" pitchFamily="34" charset="0"/>
                        </a:rPr>
                        <a:t>Gaze point of the right eye</a:t>
                      </a:r>
                    </a:p>
                  </a:txBody>
                  <a:tcPr marL="9525" marR="9525" marT="9525" marB="0" anchor="ctr"/>
                </a:tc>
                <a:tc>
                  <a:txBody>
                    <a:bodyPr/>
                    <a:lstStyle/>
                    <a:p>
                      <a:pPr algn="ctr" fontAlgn="b"/>
                      <a:r>
                        <a:rPr lang="en-US" sz="1100" dirty="0">
                          <a:solidFill>
                            <a:schemeClr val="tx2">
                              <a:lumMod val="25000"/>
                            </a:schemeClr>
                          </a:solidFill>
                          <a:latin typeface="+mn-lt"/>
                          <a:cs typeface="Arial" panose="020B0604020202020204" pitchFamily="34" charset="0"/>
                        </a:rPr>
                        <a:t>Continuous</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821839033"/>
                  </a:ext>
                </a:extLst>
              </a:tr>
              <a:tr h="33782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rPr>
                        <a:t>  Point of Regard Left X [</a:t>
                      </a:r>
                      <a:r>
                        <a:rPr lang="en-US" sz="1100" b="0" u="none" strike="noStrike" dirty="0" err="1">
                          <a:solidFill>
                            <a:srgbClr val="000000"/>
                          </a:solidFill>
                          <a:effectLst/>
                          <a:latin typeface="+mn-lt"/>
                        </a:rPr>
                        <a:t>px</a:t>
                      </a:r>
                      <a:r>
                        <a:rPr lang="en-US" sz="1100" b="0" u="none" strike="noStrike" dirty="0">
                          <a:solidFill>
                            <a:srgbClr val="000000"/>
                          </a:solidFill>
                          <a:effectLst/>
                          <a:latin typeface="+mn-lt"/>
                        </a:rPr>
                        <a:t>]</a:t>
                      </a:r>
                    </a:p>
                    <a:p>
                      <a:pPr algn="ctr" fontAlgn="b"/>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Arial" panose="020B0604020202020204" pitchFamily="34" charset="0"/>
                        </a:rPr>
                        <a:t>Gaze point of the left eye</a:t>
                      </a:r>
                    </a:p>
                  </a:txBody>
                  <a:tcPr marL="9525" marR="9525" marT="9525" marB="0" anchor="ctr"/>
                </a:tc>
                <a:tc>
                  <a:txBody>
                    <a:bodyPr/>
                    <a:lstStyle/>
                    <a:p>
                      <a:pPr algn="ctr" fontAlgn="b"/>
                      <a:r>
                        <a:rPr lang="en-US" sz="1100" dirty="0">
                          <a:solidFill>
                            <a:schemeClr val="tx2">
                              <a:lumMod val="25000"/>
                            </a:schemeClr>
                          </a:solidFill>
                          <a:latin typeface="+mn-lt"/>
                          <a:cs typeface="Arial" panose="020B0604020202020204" pitchFamily="34" charset="0"/>
                        </a:rPr>
                        <a:t>Continuous</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997195372"/>
                  </a:ext>
                </a:extLst>
              </a:tr>
              <a:tr h="33782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u="none" strike="noStrike" dirty="0">
                          <a:solidFill>
                            <a:srgbClr val="000000"/>
                          </a:solidFill>
                          <a:effectLst/>
                          <a:latin typeface="+mn-lt"/>
                        </a:rPr>
                        <a:t>  Point of Regard Left Y [</a:t>
                      </a:r>
                      <a:r>
                        <a:rPr lang="en-US" sz="1100" b="0" u="none" strike="noStrike" dirty="0" err="1">
                          <a:solidFill>
                            <a:srgbClr val="000000"/>
                          </a:solidFill>
                          <a:effectLst/>
                          <a:latin typeface="+mn-lt"/>
                        </a:rPr>
                        <a:t>px</a:t>
                      </a:r>
                      <a:r>
                        <a:rPr lang="en-US" sz="1100" b="0" u="none" strike="noStrike" dirty="0">
                          <a:solidFill>
                            <a:srgbClr val="000000"/>
                          </a:solidFill>
                          <a:effectLst/>
                          <a:latin typeface="+mn-lt"/>
                        </a:rPr>
                        <a:t>]</a:t>
                      </a:r>
                    </a:p>
                    <a:p>
                      <a:pPr algn="ctr" fontAlgn="b"/>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mn-lt"/>
                          <a:ea typeface="+mn-ea"/>
                          <a:cs typeface="Arial" panose="020B0604020202020204" pitchFamily="34" charset="0"/>
                        </a:rPr>
                        <a:t>Gaze point of the left eye</a:t>
                      </a:r>
                    </a:p>
                    <a:p>
                      <a:pPr algn="ctr" fontAlgn="b"/>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100" dirty="0">
                          <a:solidFill>
                            <a:schemeClr val="tx2">
                              <a:lumMod val="25000"/>
                            </a:schemeClr>
                          </a:solidFill>
                          <a:latin typeface="+mn-lt"/>
                          <a:cs typeface="Arial" panose="020B0604020202020204" pitchFamily="34" charset="0"/>
                        </a:rPr>
                        <a:t>Continuous</a:t>
                      </a:r>
                      <a:endParaRPr lang="en-US" sz="11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580862738"/>
                  </a:ext>
                </a:extLst>
              </a:tr>
            </a:tbl>
          </a:graphicData>
        </a:graphic>
      </p:graphicFrame>
    </p:spTree>
    <p:extLst>
      <p:ext uri="{BB962C8B-B14F-4D97-AF65-F5344CB8AC3E}">
        <p14:creationId xmlns:p14="http://schemas.microsoft.com/office/powerpoint/2010/main" val="260555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4D2E-AE6C-7722-966B-D9C50860BB8C}"/>
              </a:ext>
            </a:extLst>
          </p:cNvPr>
          <p:cNvSpPr>
            <a:spLocks noGrp="1"/>
          </p:cNvSpPr>
          <p:nvPr>
            <p:ph type="title"/>
          </p:nvPr>
        </p:nvSpPr>
        <p:spPr>
          <a:xfrm>
            <a:off x="192129" y="235817"/>
            <a:ext cx="3152733" cy="1341971"/>
          </a:xfrm>
        </p:spPr>
        <p:txBody>
          <a:bodyPr>
            <a:normAutofit fontScale="90000"/>
          </a:bodyPr>
          <a:lstStyle/>
          <a:p>
            <a:r>
              <a:rPr lang="en-US" sz="2500" dirty="0"/>
              <a:t>Correlation Heatmap of features</a:t>
            </a:r>
          </a:p>
        </p:txBody>
      </p:sp>
      <p:pic>
        <p:nvPicPr>
          <p:cNvPr id="24578" name="Picture 2">
            <a:extLst>
              <a:ext uri="{FF2B5EF4-FFF2-40B4-BE49-F238E27FC236}">
                <a16:creationId xmlns:a16="http://schemas.microsoft.com/office/drawing/2014/main" id="{3676CD61-576C-561C-B601-FA8A613D0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863" y="0"/>
            <a:ext cx="8847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2B18AB-63ED-7970-3289-3EE78704C48E}"/>
              </a:ext>
            </a:extLst>
          </p:cNvPr>
          <p:cNvSpPr txBox="1"/>
          <p:nvPr/>
        </p:nvSpPr>
        <p:spPr>
          <a:xfrm>
            <a:off x="192129" y="1972235"/>
            <a:ext cx="268696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Decided to remove AOI Name Features as they are all linearly correlated</a:t>
            </a:r>
          </a:p>
          <a:p>
            <a:pPr marL="285750" indent="-285750">
              <a:buFont typeface="Arial" panose="020B0604020202020204" pitchFamily="34" charset="0"/>
              <a:buChar char="•"/>
            </a:pPr>
            <a:r>
              <a:rPr lang="en-US" dirty="0"/>
              <a:t>Category R/L and Pupil Diameter R/L are also highly correlated, but they are also important features in eye tracking</a:t>
            </a:r>
          </a:p>
          <a:p>
            <a:pPr marL="285750" indent="-285750">
              <a:buFont typeface="Arial" panose="020B0604020202020204" pitchFamily="34" charset="0"/>
              <a:buChar char="•"/>
            </a:pPr>
            <a:r>
              <a:rPr lang="en-US" dirty="0"/>
              <a:t>12 features left in selection </a:t>
            </a:r>
          </a:p>
        </p:txBody>
      </p:sp>
      <p:pic>
        <p:nvPicPr>
          <p:cNvPr id="6" name="Picture 5" descr="A picture containing graphical user interface&#10;&#10;Description automatically generated">
            <a:extLst>
              <a:ext uri="{FF2B5EF4-FFF2-40B4-BE49-F238E27FC236}">
                <a16:creationId xmlns:a16="http://schemas.microsoft.com/office/drawing/2014/main" id="{7C17D2D6-CDAE-4CF2-C914-4B19F4500747}"/>
              </a:ext>
            </a:extLst>
          </p:cNvPr>
          <p:cNvPicPr>
            <a:picLocks noChangeAspect="1"/>
          </p:cNvPicPr>
          <p:nvPr/>
        </p:nvPicPr>
        <p:blipFill>
          <a:blip r:embed="rId4"/>
          <a:stretch>
            <a:fillRect/>
          </a:stretch>
        </p:blipFill>
        <p:spPr>
          <a:xfrm>
            <a:off x="94544" y="5325036"/>
            <a:ext cx="4858012" cy="932330"/>
          </a:xfrm>
          <a:prstGeom prst="rect">
            <a:avLst/>
          </a:prstGeom>
        </p:spPr>
      </p:pic>
      <p:sp>
        <p:nvSpPr>
          <p:cNvPr id="7" name="Oval 6">
            <a:extLst>
              <a:ext uri="{FF2B5EF4-FFF2-40B4-BE49-F238E27FC236}">
                <a16:creationId xmlns:a16="http://schemas.microsoft.com/office/drawing/2014/main" id="{06A16989-AB10-10AD-18BE-FA635B651649}"/>
              </a:ext>
            </a:extLst>
          </p:cNvPr>
          <p:cNvSpPr/>
          <p:nvPr/>
        </p:nvSpPr>
        <p:spPr>
          <a:xfrm>
            <a:off x="7512423" y="2241176"/>
            <a:ext cx="1075765" cy="91439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CFB311A-99A4-3284-E0CB-929AFA756E9D}"/>
              </a:ext>
            </a:extLst>
          </p:cNvPr>
          <p:cNvSpPr/>
          <p:nvPr/>
        </p:nvSpPr>
        <p:spPr>
          <a:xfrm>
            <a:off x="10228729" y="4313698"/>
            <a:ext cx="1290918" cy="123712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A6D0A0C-4ABE-E68E-BE4B-1269AB56B369}"/>
              </a:ext>
            </a:extLst>
          </p:cNvPr>
          <p:cNvSpPr/>
          <p:nvPr/>
        </p:nvSpPr>
        <p:spPr>
          <a:xfrm>
            <a:off x="6595181" y="1515035"/>
            <a:ext cx="1075765" cy="91439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68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10-BBDA-2CC5-02E8-665E63FBCAEE}"/>
              </a:ext>
            </a:extLst>
          </p:cNvPr>
          <p:cNvSpPr>
            <a:spLocks noGrp="1"/>
          </p:cNvSpPr>
          <p:nvPr>
            <p:ph type="title"/>
          </p:nvPr>
        </p:nvSpPr>
        <p:spPr>
          <a:xfrm>
            <a:off x="197224" y="2862542"/>
            <a:ext cx="2528048" cy="1332939"/>
          </a:xfrm>
        </p:spPr>
        <p:txBody>
          <a:bodyPr>
            <a:normAutofit fontScale="90000"/>
          </a:bodyPr>
          <a:lstStyle/>
          <a:p>
            <a:r>
              <a:rPr lang="en-US" dirty="0"/>
              <a:t>Final</a:t>
            </a:r>
            <a:br>
              <a:rPr lang="en-US" dirty="0"/>
            </a:br>
            <a:r>
              <a:rPr lang="en-US" dirty="0"/>
              <a:t>Feature Selection</a:t>
            </a:r>
          </a:p>
        </p:txBody>
      </p:sp>
      <p:graphicFrame>
        <p:nvGraphicFramePr>
          <p:cNvPr id="4" name="Table 4">
            <a:extLst>
              <a:ext uri="{FF2B5EF4-FFF2-40B4-BE49-F238E27FC236}">
                <a16:creationId xmlns:a16="http://schemas.microsoft.com/office/drawing/2014/main" id="{7E0E8B5E-D2C5-1581-F737-CE28E6C21F35}"/>
              </a:ext>
            </a:extLst>
          </p:cNvPr>
          <p:cNvGraphicFramePr>
            <a:graphicFrameLocks noGrp="1"/>
          </p:cNvGraphicFramePr>
          <p:nvPr>
            <p:ph idx="1"/>
            <p:extLst>
              <p:ext uri="{D42A27DB-BD31-4B8C-83A1-F6EECF244321}">
                <p14:modId xmlns:p14="http://schemas.microsoft.com/office/powerpoint/2010/main" val="1436175208"/>
              </p:ext>
            </p:extLst>
          </p:nvPr>
        </p:nvGraphicFramePr>
        <p:xfrm>
          <a:off x="2940423" y="419799"/>
          <a:ext cx="9054353" cy="6018401"/>
        </p:xfrm>
        <a:graphic>
          <a:graphicData uri="http://schemas.openxmlformats.org/drawingml/2006/table">
            <a:tbl>
              <a:tblPr firstRow="1" bandRow="1">
                <a:tableStyleId>{93296810-A885-4BE3-A3E7-6D5BEEA58F35}</a:tableStyleId>
              </a:tblPr>
              <a:tblGrid>
                <a:gridCol w="3230909">
                  <a:extLst>
                    <a:ext uri="{9D8B030D-6E8A-4147-A177-3AD203B41FA5}">
                      <a16:colId xmlns:a16="http://schemas.microsoft.com/office/drawing/2014/main" val="1991173"/>
                    </a:ext>
                  </a:extLst>
                </a:gridCol>
                <a:gridCol w="3185350">
                  <a:extLst>
                    <a:ext uri="{9D8B030D-6E8A-4147-A177-3AD203B41FA5}">
                      <a16:colId xmlns:a16="http://schemas.microsoft.com/office/drawing/2014/main" val="4162342571"/>
                    </a:ext>
                  </a:extLst>
                </a:gridCol>
                <a:gridCol w="2638094">
                  <a:extLst>
                    <a:ext uri="{9D8B030D-6E8A-4147-A177-3AD203B41FA5}">
                      <a16:colId xmlns:a16="http://schemas.microsoft.com/office/drawing/2014/main" val="2282568071"/>
                    </a:ext>
                  </a:extLst>
                </a:gridCol>
              </a:tblGrid>
              <a:tr h="396759">
                <a:tc>
                  <a:txBody>
                    <a:bodyPr/>
                    <a:lstStyle/>
                    <a:p>
                      <a:r>
                        <a:rPr lang="en-US" altLang="zh-CN" sz="1400" dirty="0">
                          <a:solidFill>
                            <a:schemeClr val="accent1">
                              <a:lumMod val="25000"/>
                            </a:schemeClr>
                          </a:solidFill>
                        </a:rPr>
                        <a:t>Features</a:t>
                      </a:r>
                      <a:endParaRPr lang="en-US" sz="1400" dirty="0">
                        <a:solidFill>
                          <a:schemeClr val="accent1">
                            <a:lumMod val="25000"/>
                          </a:schemeClr>
                        </a:solidFill>
                        <a:latin typeface="Arial" panose="020B0604020202020204" pitchFamily="34" charset="0"/>
                        <a:cs typeface="Arial" panose="020B0604020202020204" pitchFamily="34" charset="0"/>
                      </a:endParaRPr>
                    </a:p>
                  </a:txBody>
                  <a:tcPr/>
                </a:tc>
                <a:tc>
                  <a:txBody>
                    <a:bodyPr/>
                    <a:lstStyle/>
                    <a:p>
                      <a:r>
                        <a:rPr lang="en-US" altLang="zh-CN" sz="1400" dirty="0">
                          <a:solidFill>
                            <a:schemeClr val="accent1">
                              <a:lumMod val="25000"/>
                            </a:schemeClr>
                          </a:solidFill>
                        </a:rPr>
                        <a:t>Descriptions</a:t>
                      </a:r>
                      <a:endParaRPr lang="en-US" sz="1400" dirty="0">
                        <a:solidFill>
                          <a:schemeClr val="accent1">
                            <a:lumMod val="25000"/>
                          </a:schemeClr>
                        </a:solidFill>
                        <a:latin typeface="Arial" panose="020B0604020202020204" pitchFamily="34" charset="0"/>
                        <a:cs typeface="Arial" panose="020B0604020202020204" pitchFamily="34" charset="0"/>
                      </a:endParaRPr>
                    </a:p>
                  </a:txBody>
                  <a:tcPr/>
                </a:tc>
                <a:tc>
                  <a:txBody>
                    <a:bodyPr/>
                    <a:lstStyle/>
                    <a:p>
                      <a:r>
                        <a:rPr lang="en-US" sz="1400" dirty="0">
                          <a:solidFill>
                            <a:schemeClr val="accent1">
                              <a:lumMod val="25000"/>
                            </a:schemeClr>
                          </a:solidFill>
                        </a:rPr>
                        <a:t>Types</a:t>
                      </a:r>
                      <a:endParaRPr lang="en-US" sz="1400" dirty="0">
                        <a:solidFill>
                          <a:schemeClr val="accent1">
                            <a:lumMod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91803700"/>
                  </a:ext>
                </a:extLst>
              </a:tr>
              <a:tr h="585375">
                <a:tc>
                  <a:txBody>
                    <a:bodyPr/>
                    <a:lstStyle/>
                    <a:p>
                      <a:pPr algn="ctr"/>
                      <a:r>
                        <a:rPr lang="en-US" sz="1400" dirty="0">
                          <a:latin typeface="+mn-lt"/>
                        </a:rPr>
                        <a:t>Category Right</a:t>
                      </a:r>
                      <a:endParaRPr lang="en-US" sz="1400" dirty="0">
                        <a:latin typeface="+mn-lt"/>
                        <a:cs typeface="Arial" panose="020B0604020202020204" pitchFamily="34" charset="0"/>
                      </a:endParaRPr>
                    </a:p>
                  </a:txBody>
                  <a:tcPr anchor="ctr"/>
                </a:tc>
                <a:tc>
                  <a:txBody>
                    <a:bodyPr/>
                    <a:lstStyle/>
                    <a:p>
                      <a:pPr algn="ctr"/>
                      <a:r>
                        <a:rPr lang="en-US" sz="1400" dirty="0">
                          <a:latin typeface="+mn-lt"/>
                        </a:rPr>
                        <a:t>Right eye movement category : Blink Fixation, Saccade, -</a:t>
                      </a:r>
                      <a:endParaRPr lang="en-US" sz="1400" dirty="0">
                        <a:latin typeface="+mn-lt"/>
                        <a:cs typeface="Arial" panose="020B0604020202020204" pitchFamily="34" charset="0"/>
                      </a:endParaRPr>
                    </a:p>
                  </a:txBody>
                  <a:tcPr anchor="ctr"/>
                </a:tc>
                <a:tc>
                  <a:txBody>
                    <a:bodyPr/>
                    <a:lstStyle/>
                    <a:p>
                      <a:pPr algn="ctr"/>
                      <a:r>
                        <a:rPr lang="en-US" sz="1400" dirty="0">
                          <a:solidFill>
                            <a:schemeClr val="tx2">
                              <a:lumMod val="25000"/>
                            </a:schemeClr>
                          </a:solidFill>
                          <a:latin typeface="+mn-lt"/>
                          <a:cs typeface="Arial" panose="020B0604020202020204" pitchFamily="34" charset="0"/>
                        </a:rPr>
                        <a:t>Categorical</a:t>
                      </a:r>
                      <a:endParaRPr lang="en-US" sz="1400" dirty="0">
                        <a:latin typeface="+mn-lt"/>
                        <a:cs typeface="Arial" panose="020B0604020202020204" pitchFamily="34" charset="0"/>
                      </a:endParaRPr>
                    </a:p>
                  </a:txBody>
                  <a:tcPr anchor="ctr"/>
                </a:tc>
                <a:extLst>
                  <a:ext uri="{0D108BD9-81ED-4DB2-BD59-A6C34878D82A}">
                    <a16:rowId xmlns:a16="http://schemas.microsoft.com/office/drawing/2014/main" val="1888179511"/>
                  </a:ext>
                </a:extLst>
              </a:tr>
              <a:tr h="585375">
                <a:tc>
                  <a:txBody>
                    <a:bodyPr/>
                    <a:lstStyle/>
                    <a:p>
                      <a:pPr algn="ctr"/>
                      <a:r>
                        <a:rPr lang="en-US" sz="1400" dirty="0">
                          <a:latin typeface="+mn-lt"/>
                        </a:rPr>
                        <a:t>Category Left</a:t>
                      </a:r>
                      <a:endParaRPr lang="en-US" sz="1400" dirty="0">
                        <a:latin typeface="+mn-lt"/>
                        <a:cs typeface="Arial" panose="020B0604020202020204" pitchFamily="34" charset="0"/>
                      </a:endParaRPr>
                    </a:p>
                  </a:txBody>
                  <a:tcPr anchor="ctr"/>
                </a:tc>
                <a:tc>
                  <a:txBody>
                    <a:bodyPr/>
                    <a:lstStyle/>
                    <a:p>
                      <a:pPr algn="ctr"/>
                      <a:r>
                        <a:rPr lang="en-US" sz="1400" dirty="0">
                          <a:latin typeface="+mn-lt"/>
                        </a:rPr>
                        <a:t>Left eye movement category : Blink, Fixation Saccade, -</a:t>
                      </a:r>
                      <a:endParaRPr lang="en-US" sz="1400" dirty="0">
                        <a:latin typeface="+mn-lt"/>
                        <a:cs typeface="Arial" panose="020B0604020202020204" pitchFamily="34" charset="0"/>
                      </a:endParaRPr>
                    </a:p>
                  </a:txBody>
                  <a:tcPr anchor="ctr"/>
                </a:tc>
                <a:tc>
                  <a:txBody>
                    <a:bodyPr/>
                    <a:lstStyle/>
                    <a:p>
                      <a:pPr algn="ctr"/>
                      <a:r>
                        <a:rPr lang="en-US" sz="1400" dirty="0">
                          <a:solidFill>
                            <a:schemeClr val="tx2">
                              <a:lumMod val="25000"/>
                            </a:schemeClr>
                          </a:solidFill>
                          <a:latin typeface="+mn-lt"/>
                          <a:cs typeface="Arial" panose="020B0604020202020204" pitchFamily="34" charset="0"/>
                        </a:rPr>
                        <a:t>Categorical</a:t>
                      </a:r>
                      <a:endParaRPr lang="en-US" sz="1400" dirty="0">
                        <a:latin typeface="+mn-lt"/>
                        <a:cs typeface="Arial" panose="020B0604020202020204" pitchFamily="34" charset="0"/>
                      </a:endParaRPr>
                    </a:p>
                  </a:txBody>
                  <a:tcPr anchor="ctr"/>
                </a:tc>
                <a:extLst>
                  <a:ext uri="{0D108BD9-81ED-4DB2-BD59-A6C34878D82A}">
                    <a16:rowId xmlns:a16="http://schemas.microsoft.com/office/drawing/2014/main" val="1929283642"/>
                  </a:ext>
                </a:extLst>
              </a:tr>
              <a:tr h="357171">
                <a:tc>
                  <a:txBody>
                    <a:bodyPr/>
                    <a:lstStyle/>
                    <a:p>
                      <a:pPr algn="ctr" fontAlgn="b"/>
                      <a:r>
                        <a:rPr lang="en-US" sz="1400" b="0" i="0" u="none" strike="noStrike" dirty="0">
                          <a:solidFill>
                            <a:srgbClr val="000000"/>
                          </a:solidFill>
                          <a:effectLst/>
                          <a:latin typeface="+mn-lt"/>
                          <a:cs typeface="Arial" panose="020B0604020202020204" pitchFamily="34" charset="0"/>
                        </a:rPr>
                        <a:t>Gender</a:t>
                      </a:r>
                    </a:p>
                  </a:txBody>
                  <a:tcPr marL="9525" marR="9525" marT="9525" marB="0" anchor="ctr"/>
                </a:tc>
                <a:tc>
                  <a:txBody>
                    <a:bodyPr/>
                    <a:lstStyle/>
                    <a:p>
                      <a:pPr algn="ctr" fontAlgn="b"/>
                      <a:r>
                        <a:rPr lang="en-US" sz="1400" b="0" i="0" u="none" strike="noStrike" dirty="0">
                          <a:solidFill>
                            <a:srgbClr val="000000"/>
                          </a:solidFill>
                          <a:effectLst/>
                          <a:latin typeface="+mn-lt"/>
                          <a:cs typeface="Arial" panose="020B0604020202020204" pitchFamily="34" charset="0"/>
                        </a:rPr>
                        <a:t>Male and Female</a:t>
                      </a: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cs typeface="Arial" panose="020B0604020202020204" pitchFamily="34" charset="0"/>
                        </a:rPr>
                        <a:t>Categorical</a:t>
                      </a:r>
                    </a:p>
                  </a:txBody>
                  <a:tcPr marL="9525" marR="9525" marT="9525" marB="0" anchor="ctr"/>
                </a:tc>
                <a:extLst>
                  <a:ext uri="{0D108BD9-81ED-4DB2-BD59-A6C34878D82A}">
                    <a16:rowId xmlns:a16="http://schemas.microsoft.com/office/drawing/2014/main" val="761135940"/>
                  </a:ext>
                </a:extLst>
              </a:tr>
              <a:tr h="311259">
                <a:tc>
                  <a:txBody>
                    <a:bodyPr/>
                    <a:lstStyle/>
                    <a:p>
                      <a:pPr algn="ctr" fontAlgn="b"/>
                      <a:r>
                        <a:rPr lang="en-US" sz="1400" b="0" i="0" u="none" strike="noStrike" dirty="0">
                          <a:solidFill>
                            <a:srgbClr val="000000"/>
                          </a:solidFill>
                          <a:effectLst/>
                          <a:latin typeface="+mn-lt"/>
                          <a:cs typeface="Arial" panose="020B0604020202020204" pitchFamily="34" charset="0"/>
                        </a:rPr>
                        <a:t>Age</a:t>
                      </a:r>
                    </a:p>
                  </a:txBody>
                  <a:tcPr marL="9525" marR="9525" marT="9525" marB="0" anchor="ctr"/>
                </a:tc>
                <a:tc>
                  <a:txBody>
                    <a:bodyPr/>
                    <a:lstStyle/>
                    <a:p>
                      <a:pPr algn="ctr" fontAlgn="b"/>
                      <a:r>
                        <a:rPr lang="en-US" sz="1400" b="0" i="0" u="none" strike="noStrike" dirty="0">
                          <a:solidFill>
                            <a:srgbClr val="000000"/>
                          </a:solidFill>
                          <a:effectLst/>
                          <a:latin typeface="+mn-lt"/>
                          <a:cs typeface="Arial" panose="020B0604020202020204" pitchFamily="34" charset="0"/>
                        </a:rPr>
                        <a:t>Min: 3.2 years, Max: 12.3</a:t>
                      </a:r>
                    </a:p>
                  </a:txBody>
                  <a:tcPr marL="9525" marR="9525" marT="9525" marB="0" anchor="ctr"/>
                </a:tc>
                <a:tc>
                  <a:txBody>
                    <a:bodyPr/>
                    <a:lstStyle/>
                    <a:p>
                      <a:pPr algn="ctr" fontAlgn="b"/>
                      <a:r>
                        <a:rPr lang="en-US" sz="1400" b="0" i="0" u="none" strike="noStrike" dirty="0">
                          <a:solidFill>
                            <a:srgbClr val="000000"/>
                          </a:solidFill>
                          <a:effectLst/>
                          <a:latin typeface="+mn-lt"/>
                          <a:cs typeface="Arial" panose="020B0604020202020204" pitchFamily="34" charset="0"/>
                        </a:rPr>
                        <a:t>Continuous</a:t>
                      </a:r>
                    </a:p>
                  </a:txBody>
                  <a:tcPr marL="9525" marR="9525" marT="9525" marB="0" anchor="ctr"/>
                </a:tc>
                <a:extLst>
                  <a:ext uri="{0D108BD9-81ED-4DB2-BD59-A6C34878D82A}">
                    <a16:rowId xmlns:a16="http://schemas.microsoft.com/office/drawing/2014/main" val="3740871701"/>
                  </a:ext>
                </a:extLst>
              </a:tr>
              <a:tr h="482725">
                <a:tc>
                  <a:txBody>
                    <a:bodyPr/>
                    <a:lstStyle/>
                    <a:p>
                      <a:pPr algn="ctr" fontAlgn="b"/>
                      <a:r>
                        <a:rPr lang="en-US" sz="1400" b="0" u="none" strike="noStrike" dirty="0">
                          <a:solidFill>
                            <a:srgbClr val="000000"/>
                          </a:solidFill>
                          <a:effectLst/>
                          <a:latin typeface="+mn-lt"/>
                        </a:rPr>
                        <a:t>  Pupil Diameter Right [mm]</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mn-lt"/>
                          <a:cs typeface="Arial" panose="020B0604020202020204" pitchFamily="34" charset="0"/>
                        </a:rPr>
                        <a:t>Diameter of right pupil</a:t>
                      </a:r>
                    </a:p>
                  </a:txBody>
                  <a:tcPr marL="9525" marR="9525" marT="9525" marB="0" anchor="ctr"/>
                </a:tc>
                <a:tc>
                  <a:txBody>
                    <a:bodyPr/>
                    <a:lstStyle/>
                    <a:p>
                      <a:pPr algn="ctr"/>
                      <a:r>
                        <a:rPr lang="en-US" sz="1400" dirty="0">
                          <a:solidFill>
                            <a:schemeClr val="tx2">
                              <a:lumMod val="25000"/>
                            </a:schemeClr>
                          </a:solidFill>
                          <a:latin typeface="+mn-lt"/>
                          <a:cs typeface="Arial" panose="020B0604020202020204" pitchFamily="34" charset="0"/>
                        </a:rPr>
                        <a:t>Continuous</a:t>
                      </a:r>
                      <a:endParaRPr lang="en-US" sz="1400" dirty="0">
                        <a:latin typeface="+mn-lt"/>
                        <a:cs typeface="Arial" panose="020B0604020202020204" pitchFamily="34" charset="0"/>
                      </a:endParaRPr>
                    </a:p>
                  </a:txBody>
                  <a:tcPr anchor="ctr"/>
                </a:tc>
                <a:extLst>
                  <a:ext uri="{0D108BD9-81ED-4DB2-BD59-A6C34878D82A}">
                    <a16:rowId xmlns:a16="http://schemas.microsoft.com/office/drawing/2014/main" val="226700142"/>
                  </a:ext>
                </a:extLst>
              </a:tr>
              <a:tr h="49283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latin typeface="+mn-lt"/>
                        </a:rPr>
                        <a:t>  Pupil Diameter Left [mm]</a:t>
                      </a:r>
                    </a:p>
                    <a:p>
                      <a:pPr algn="ctr" fontAlgn="b"/>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mn-lt"/>
                          <a:cs typeface="Arial" panose="020B0604020202020204" pitchFamily="34" charset="0"/>
                        </a:rPr>
                        <a:t>Diameter of left pupil</a:t>
                      </a:r>
                    </a:p>
                  </a:txBody>
                  <a:tcPr marL="9525" marR="9525" marT="9525" marB="0" anchor="ctr"/>
                </a:tc>
                <a:tc>
                  <a:txBody>
                    <a:bodyPr/>
                    <a:lstStyle/>
                    <a:p>
                      <a:pPr algn="ctr"/>
                      <a:r>
                        <a:rPr lang="en-US" sz="1400" dirty="0">
                          <a:solidFill>
                            <a:schemeClr val="tx2">
                              <a:lumMod val="25000"/>
                            </a:schemeClr>
                          </a:solidFill>
                          <a:latin typeface="+mn-lt"/>
                          <a:cs typeface="Arial" panose="020B0604020202020204" pitchFamily="34" charset="0"/>
                        </a:rPr>
                        <a:t>Continuous</a:t>
                      </a:r>
                      <a:endParaRPr lang="en-US" sz="1400" dirty="0">
                        <a:latin typeface="+mn-lt"/>
                        <a:cs typeface="Arial" panose="020B0604020202020204" pitchFamily="34" charset="0"/>
                      </a:endParaRPr>
                    </a:p>
                  </a:txBody>
                  <a:tcPr anchor="ctr"/>
                </a:tc>
                <a:extLst>
                  <a:ext uri="{0D108BD9-81ED-4DB2-BD59-A6C34878D82A}">
                    <a16:rowId xmlns:a16="http://schemas.microsoft.com/office/drawing/2014/main" val="1871840138"/>
                  </a:ext>
                </a:extLst>
              </a:tr>
              <a:tr h="482725">
                <a:tc>
                  <a:txBody>
                    <a:bodyPr/>
                    <a:lstStyle/>
                    <a:p>
                      <a:pPr algn="ctr" fontAlgn="b"/>
                      <a:r>
                        <a:rPr lang="en-US" sz="1400" b="0" u="none" strike="noStrike" dirty="0">
                          <a:solidFill>
                            <a:srgbClr val="000000"/>
                          </a:solidFill>
                          <a:effectLst/>
                          <a:latin typeface="+mn-lt"/>
                        </a:rPr>
                        <a:t>  Point of Regard Right X [</a:t>
                      </a:r>
                      <a:r>
                        <a:rPr lang="en-US" sz="1400" b="0" u="none" strike="noStrike" dirty="0" err="1">
                          <a:solidFill>
                            <a:srgbClr val="000000"/>
                          </a:solidFill>
                          <a:effectLst/>
                          <a:latin typeface="+mn-lt"/>
                        </a:rPr>
                        <a:t>px</a:t>
                      </a:r>
                      <a:r>
                        <a:rPr lang="en-US" sz="1400" b="0" u="none" strike="noStrike" dirty="0">
                          <a:solidFill>
                            <a:srgbClr val="000000"/>
                          </a:solidFill>
                          <a:effectLst/>
                          <a:latin typeface="+mn-lt"/>
                        </a:rPr>
                        <a:t>]</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mn-lt"/>
                          <a:ea typeface="+mn-ea"/>
                          <a:cs typeface="Arial" panose="020B0604020202020204" pitchFamily="34" charset="0"/>
                        </a:rPr>
                        <a:t>Gaze point of the right eye</a:t>
                      </a:r>
                    </a:p>
                  </a:txBody>
                  <a:tcPr marL="9525" marR="9525" marT="9525" marB="0" anchor="ctr"/>
                </a:tc>
                <a:tc>
                  <a:txBody>
                    <a:bodyPr/>
                    <a:lstStyle/>
                    <a:p>
                      <a:pPr algn="ctr" fontAlgn="b"/>
                      <a:r>
                        <a:rPr lang="en-US" sz="1400" dirty="0">
                          <a:solidFill>
                            <a:schemeClr val="tx2">
                              <a:lumMod val="25000"/>
                            </a:schemeClr>
                          </a:solidFill>
                          <a:latin typeface="+mn-lt"/>
                          <a:cs typeface="Arial" panose="020B0604020202020204" pitchFamily="34" charset="0"/>
                        </a:rPr>
                        <a:t>Continuous</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376610933"/>
                  </a:ext>
                </a:extLst>
              </a:tr>
              <a:tr h="49283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latin typeface="+mn-lt"/>
                        </a:rPr>
                        <a:t>  Point of Regard Right Y [</a:t>
                      </a:r>
                      <a:r>
                        <a:rPr lang="en-US" sz="1400" b="0" u="none" strike="noStrike" dirty="0" err="1">
                          <a:solidFill>
                            <a:srgbClr val="000000"/>
                          </a:solidFill>
                          <a:effectLst/>
                          <a:latin typeface="+mn-lt"/>
                        </a:rPr>
                        <a:t>px</a:t>
                      </a:r>
                      <a:r>
                        <a:rPr lang="en-US" sz="1400" b="0" u="none" strike="noStrike" dirty="0">
                          <a:solidFill>
                            <a:srgbClr val="000000"/>
                          </a:solidFill>
                          <a:effectLst/>
                          <a:latin typeface="+mn-lt"/>
                        </a:rPr>
                        <a:t>]</a:t>
                      </a:r>
                    </a:p>
                    <a:p>
                      <a:pPr algn="ctr" fontAlgn="b"/>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mn-lt"/>
                          <a:ea typeface="+mn-ea"/>
                          <a:cs typeface="Arial" panose="020B0604020202020204" pitchFamily="34" charset="0"/>
                        </a:rPr>
                        <a:t>Gaze point of the right eye</a:t>
                      </a:r>
                    </a:p>
                  </a:txBody>
                  <a:tcPr marL="9525" marR="9525" marT="9525" marB="0" anchor="ctr"/>
                </a:tc>
                <a:tc>
                  <a:txBody>
                    <a:bodyPr/>
                    <a:lstStyle/>
                    <a:p>
                      <a:pPr algn="ctr" fontAlgn="b"/>
                      <a:r>
                        <a:rPr lang="en-US" sz="1400" dirty="0">
                          <a:solidFill>
                            <a:schemeClr val="tx2">
                              <a:lumMod val="25000"/>
                            </a:schemeClr>
                          </a:solidFill>
                          <a:latin typeface="+mn-lt"/>
                          <a:cs typeface="Arial" panose="020B0604020202020204" pitchFamily="34" charset="0"/>
                        </a:rPr>
                        <a:t>Continuous</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821839033"/>
                  </a:ext>
                </a:extLst>
              </a:tr>
              <a:tr h="49283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latin typeface="+mn-lt"/>
                        </a:rPr>
                        <a:t>  Point of Regard Left X [</a:t>
                      </a:r>
                      <a:r>
                        <a:rPr lang="en-US" sz="1400" b="0" u="none" strike="noStrike" dirty="0" err="1">
                          <a:solidFill>
                            <a:srgbClr val="000000"/>
                          </a:solidFill>
                          <a:effectLst/>
                          <a:latin typeface="+mn-lt"/>
                        </a:rPr>
                        <a:t>px</a:t>
                      </a:r>
                      <a:r>
                        <a:rPr lang="en-US" sz="1400" b="0" u="none" strike="noStrike" dirty="0">
                          <a:solidFill>
                            <a:srgbClr val="000000"/>
                          </a:solidFill>
                          <a:effectLst/>
                          <a:latin typeface="+mn-lt"/>
                        </a:rPr>
                        <a:t>]</a:t>
                      </a:r>
                    </a:p>
                    <a:p>
                      <a:pPr algn="ctr" fontAlgn="b"/>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mn-lt"/>
                          <a:ea typeface="+mn-ea"/>
                          <a:cs typeface="Arial" panose="020B0604020202020204" pitchFamily="34" charset="0"/>
                        </a:rPr>
                        <a:t>Gaze point of the left eye</a:t>
                      </a:r>
                    </a:p>
                  </a:txBody>
                  <a:tcPr marL="9525" marR="9525" marT="9525" marB="0" anchor="ctr"/>
                </a:tc>
                <a:tc>
                  <a:txBody>
                    <a:bodyPr/>
                    <a:lstStyle/>
                    <a:p>
                      <a:pPr algn="ctr" fontAlgn="b"/>
                      <a:r>
                        <a:rPr lang="en-US" sz="1400" dirty="0">
                          <a:solidFill>
                            <a:schemeClr val="tx2">
                              <a:lumMod val="25000"/>
                            </a:schemeClr>
                          </a:solidFill>
                          <a:latin typeface="+mn-lt"/>
                          <a:cs typeface="Arial" panose="020B0604020202020204" pitchFamily="34" charset="0"/>
                        </a:rPr>
                        <a:t>Continuous</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997195372"/>
                  </a:ext>
                </a:extLst>
              </a:tr>
              <a:tr h="33757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u="none" strike="noStrike" dirty="0">
                          <a:solidFill>
                            <a:srgbClr val="000000"/>
                          </a:solidFill>
                          <a:effectLst/>
                          <a:latin typeface="+mn-lt"/>
                        </a:rPr>
                        <a:t>  Point of Regard Left Y [</a:t>
                      </a:r>
                      <a:r>
                        <a:rPr lang="en-US" sz="1400" b="0" u="none" strike="noStrike" dirty="0" err="1">
                          <a:solidFill>
                            <a:srgbClr val="000000"/>
                          </a:solidFill>
                          <a:effectLst/>
                          <a:latin typeface="+mn-lt"/>
                        </a:rPr>
                        <a:t>px</a:t>
                      </a:r>
                      <a:r>
                        <a:rPr lang="en-US" sz="1400" b="0" u="none" strike="noStrike" dirty="0">
                          <a:solidFill>
                            <a:srgbClr val="000000"/>
                          </a:solidFill>
                          <a:effectLst/>
                          <a:latin typeface="+mn-lt"/>
                        </a:rPr>
                        <a:t>]</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dirty="0">
                          <a:solidFill>
                            <a:srgbClr val="000000"/>
                          </a:solidFill>
                          <a:effectLst/>
                          <a:latin typeface="+mn-lt"/>
                          <a:ea typeface="+mn-ea"/>
                          <a:cs typeface="Arial" panose="020B0604020202020204" pitchFamily="34" charset="0"/>
                        </a:rPr>
                        <a:t>Gaze point of the left eye</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ctr" fontAlgn="b"/>
                      <a:r>
                        <a:rPr lang="en-US" sz="1400" dirty="0">
                          <a:solidFill>
                            <a:schemeClr val="tx2">
                              <a:lumMod val="25000"/>
                            </a:schemeClr>
                          </a:solidFill>
                          <a:latin typeface="+mn-lt"/>
                          <a:cs typeface="Arial" panose="020B0604020202020204" pitchFamily="34" charset="0"/>
                        </a:rPr>
                        <a:t>Continuous</a:t>
                      </a:r>
                      <a:endParaRPr lang="en-US" sz="14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580862738"/>
                  </a:ext>
                </a:extLst>
              </a:tr>
              <a:tr h="684175">
                <a:tc>
                  <a:txBody>
                    <a:bodyPr/>
                    <a:lstStyle/>
                    <a:p>
                      <a:pPr algn="ctr"/>
                      <a:r>
                        <a:rPr lang="en-US" altLang="zh-CN" sz="1400" dirty="0">
                          <a:solidFill>
                            <a:schemeClr val="tx2">
                              <a:lumMod val="25000"/>
                            </a:schemeClr>
                          </a:solidFill>
                          <a:latin typeface="+mn-lt"/>
                        </a:rPr>
                        <a:t>Tracking Ratio</a:t>
                      </a:r>
                      <a:endParaRPr lang="en-US" sz="1400" dirty="0">
                        <a:solidFill>
                          <a:schemeClr val="tx2">
                            <a:lumMod val="25000"/>
                          </a:schemeClr>
                        </a:solidFill>
                        <a:latin typeface="+mn-lt"/>
                        <a:cs typeface="Arial" panose="020B0604020202020204" pitchFamily="34" charset="0"/>
                      </a:endParaRPr>
                    </a:p>
                  </a:txBody>
                  <a:tcPr anchor="ctr"/>
                </a:tc>
                <a:tc>
                  <a:txBody>
                    <a:bodyPr/>
                    <a:lstStyle/>
                    <a:p>
                      <a:pPr algn="ctr"/>
                      <a:r>
                        <a:rPr lang="en-US" altLang="zh-CN" sz="1400" dirty="0">
                          <a:solidFill>
                            <a:schemeClr val="tx2">
                              <a:lumMod val="25000"/>
                            </a:schemeClr>
                          </a:solidFill>
                          <a:latin typeface="+mn-lt"/>
                        </a:rPr>
                        <a:t>Ratio of eye tracking movements per references gaze point</a:t>
                      </a:r>
                      <a:endParaRPr lang="en-US" sz="1400" dirty="0">
                        <a:solidFill>
                          <a:schemeClr val="tx2">
                            <a:lumMod val="2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4111693457"/>
                  </a:ext>
                </a:extLst>
              </a:tr>
              <a:tr h="3167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u="none" strike="noStrike" kern="1200" dirty="0" err="1">
                          <a:solidFill>
                            <a:srgbClr val="000000"/>
                          </a:solidFill>
                          <a:effectLst/>
                          <a:latin typeface="+mn-lt"/>
                          <a:ea typeface="+mn-ea"/>
                          <a:cs typeface="+mn-cs"/>
                        </a:rPr>
                        <a:t>RecordingTime</a:t>
                      </a:r>
                      <a:r>
                        <a:rPr lang="en-US" sz="1400" b="0" u="none" strike="noStrike" kern="1200" dirty="0">
                          <a:solidFill>
                            <a:srgbClr val="000000"/>
                          </a:solidFill>
                          <a:effectLst/>
                          <a:latin typeface="+mn-lt"/>
                          <a:ea typeface="+mn-ea"/>
                          <a:cs typeface="+mn-cs"/>
                        </a:rPr>
                        <a:t> [</a:t>
                      </a:r>
                      <a:r>
                        <a:rPr lang="en-US" sz="1400" b="0" u="none" strike="noStrike" kern="1200" dirty="0" err="1">
                          <a:solidFill>
                            <a:srgbClr val="000000"/>
                          </a:solidFill>
                          <a:effectLst/>
                          <a:latin typeface="+mn-lt"/>
                          <a:ea typeface="+mn-ea"/>
                          <a:cs typeface="+mn-cs"/>
                        </a:rPr>
                        <a:t>ms</a:t>
                      </a:r>
                      <a:r>
                        <a:rPr lang="en-US" sz="1400" b="0" u="none" strike="noStrike" kern="1200" dirty="0">
                          <a:solidFill>
                            <a:srgbClr val="000000"/>
                          </a:solidFill>
                          <a:effectLst/>
                          <a:latin typeface="+mn-lt"/>
                          <a:ea typeface="+mn-ea"/>
                          <a:cs typeface="+mn-cs"/>
                        </a:rPr>
                        <a:t>]</a:t>
                      </a:r>
                    </a:p>
                  </a:txBody>
                  <a:tcPr anchor="ctr"/>
                </a:tc>
                <a:tc>
                  <a:txBody>
                    <a:bodyPr/>
                    <a:lstStyle/>
                    <a:p>
                      <a:pPr algn="ctr"/>
                      <a:r>
                        <a:rPr lang="en-US" sz="1400" dirty="0">
                          <a:solidFill>
                            <a:schemeClr val="tx2">
                              <a:lumMod val="25000"/>
                            </a:schemeClr>
                          </a:solidFill>
                          <a:latin typeface="+mn-lt"/>
                          <a:cs typeface="Arial" panose="020B0604020202020204" pitchFamily="34" charset="0"/>
                        </a:rPr>
                        <a:t>Total time of eye tracking session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25000"/>
                            </a:schemeClr>
                          </a:solidFill>
                          <a:latin typeface="+mn-lt"/>
                          <a:cs typeface="Arial" panose="020B0604020202020204" pitchFamily="34" charset="0"/>
                        </a:rPr>
                        <a:t>Continuous</a:t>
                      </a:r>
                    </a:p>
                  </a:txBody>
                  <a:tcPr anchor="ctr"/>
                </a:tc>
                <a:extLst>
                  <a:ext uri="{0D108BD9-81ED-4DB2-BD59-A6C34878D82A}">
                    <a16:rowId xmlns:a16="http://schemas.microsoft.com/office/drawing/2014/main" val="2963714378"/>
                  </a:ext>
                </a:extLst>
              </a:tr>
            </a:tbl>
          </a:graphicData>
        </a:graphic>
      </p:graphicFrame>
    </p:spTree>
    <p:extLst>
      <p:ext uri="{BB962C8B-B14F-4D97-AF65-F5344CB8AC3E}">
        <p14:creationId xmlns:p14="http://schemas.microsoft.com/office/powerpoint/2010/main" val="2059303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AE023-522F-25BD-C385-C9409E202217}"/>
              </a:ext>
            </a:extLst>
          </p:cNvPr>
          <p:cNvSpPr>
            <a:spLocks noGrp="1"/>
          </p:cNvSpPr>
          <p:nvPr>
            <p:ph type="title"/>
          </p:nvPr>
        </p:nvSpPr>
        <p:spPr>
          <a:xfrm>
            <a:off x="133395" y="193727"/>
            <a:ext cx="5621946" cy="541379"/>
          </a:xfrm>
        </p:spPr>
        <p:txBody>
          <a:bodyPr>
            <a:normAutofit fontScale="90000"/>
          </a:bodyPr>
          <a:lstStyle/>
          <a:p>
            <a:r>
              <a:rPr lang="en-US" dirty="0"/>
              <a:t>Categorical Features</a:t>
            </a:r>
          </a:p>
        </p:txBody>
      </p:sp>
      <p:graphicFrame>
        <p:nvGraphicFramePr>
          <p:cNvPr id="6" name="Table 5">
            <a:extLst>
              <a:ext uri="{FF2B5EF4-FFF2-40B4-BE49-F238E27FC236}">
                <a16:creationId xmlns:a16="http://schemas.microsoft.com/office/drawing/2014/main" id="{31CE6D27-950C-C23E-0492-DF234C04CB96}"/>
              </a:ext>
            </a:extLst>
          </p:cNvPr>
          <p:cNvGraphicFramePr>
            <a:graphicFrameLocks noGrp="1"/>
          </p:cNvGraphicFramePr>
          <p:nvPr>
            <p:extLst>
              <p:ext uri="{D42A27DB-BD31-4B8C-83A1-F6EECF244321}">
                <p14:modId xmlns:p14="http://schemas.microsoft.com/office/powerpoint/2010/main" val="11131900"/>
              </p:ext>
            </p:extLst>
          </p:nvPr>
        </p:nvGraphicFramePr>
        <p:xfrm>
          <a:off x="1709880" y="1316459"/>
          <a:ext cx="9424285" cy="4222079"/>
        </p:xfrm>
        <a:graphic>
          <a:graphicData uri="http://schemas.openxmlformats.org/drawingml/2006/table">
            <a:tbl>
              <a:tblPr firstRow="1" bandRow="1">
                <a:tableStyleId>{93296810-A885-4BE3-A3E7-6D5BEEA58F35}</a:tableStyleId>
              </a:tblPr>
              <a:tblGrid>
                <a:gridCol w="1517414">
                  <a:extLst>
                    <a:ext uri="{9D8B030D-6E8A-4147-A177-3AD203B41FA5}">
                      <a16:colId xmlns:a16="http://schemas.microsoft.com/office/drawing/2014/main" val="3291559468"/>
                    </a:ext>
                  </a:extLst>
                </a:gridCol>
                <a:gridCol w="1685365">
                  <a:extLst>
                    <a:ext uri="{9D8B030D-6E8A-4147-A177-3AD203B41FA5}">
                      <a16:colId xmlns:a16="http://schemas.microsoft.com/office/drawing/2014/main" val="2910761291"/>
                    </a:ext>
                  </a:extLst>
                </a:gridCol>
                <a:gridCol w="3478306">
                  <a:extLst>
                    <a:ext uri="{9D8B030D-6E8A-4147-A177-3AD203B41FA5}">
                      <a16:colId xmlns:a16="http://schemas.microsoft.com/office/drawing/2014/main" val="3228504280"/>
                    </a:ext>
                  </a:extLst>
                </a:gridCol>
                <a:gridCol w="2743200">
                  <a:extLst>
                    <a:ext uri="{9D8B030D-6E8A-4147-A177-3AD203B41FA5}">
                      <a16:colId xmlns:a16="http://schemas.microsoft.com/office/drawing/2014/main" val="3059364005"/>
                    </a:ext>
                  </a:extLst>
                </a:gridCol>
              </a:tblGrid>
              <a:tr h="715146">
                <a:tc>
                  <a:txBody>
                    <a:bodyPr/>
                    <a:lstStyle/>
                    <a:p>
                      <a:pPr algn="ctr" fontAlgn="b"/>
                      <a:r>
                        <a:rPr lang="en-US" sz="1800" b="0" i="0" u="none" strike="noStrike" dirty="0">
                          <a:solidFill>
                            <a:srgbClr val="000000"/>
                          </a:solidFill>
                          <a:effectLst/>
                          <a:latin typeface="Calibri" panose="020F0502020204030204" pitchFamily="34" charset="0"/>
                        </a:rPr>
                        <a:t>Symbol</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Numeric Conversion in Table</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Definition</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Feature</a:t>
                      </a:r>
                    </a:p>
                  </a:txBody>
                  <a:tcPr marL="9525" marR="9525" marT="9525" marB="0" anchor="b"/>
                </a:tc>
                <a:extLst>
                  <a:ext uri="{0D108BD9-81ED-4DB2-BD59-A6C34878D82A}">
                    <a16:rowId xmlns:a16="http://schemas.microsoft.com/office/drawing/2014/main" val="1634481771"/>
                  </a:ext>
                </a:extLst>
              </a:tr>
              <a:tr h="568316">
                <a:tc>
                  <a:txBody>
                    <a:bodyPr/>
                    <a:lstStyle/>
                    <a:p>
                      <a:pPr algn="ctr" fontAlgn="b"/>
                      <a:r>
                        <a:rPr lang="en-US" sz="1800" b="0" i="0" u="none" strike="noStrike" dirty="0">
                          <a:solidFill>
                            <a:srgbClr val="000000"/>
                          </a:solidFill>
                          <a:effectLst/>
                          <a:latin typeface="Calibri" panose="020F0502020204030204" pitchFamily="34" charset="0"/>
                        </a:rPr>
                        <a:t>M</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Male</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Gender</a:t>
                      </a:r>
                    </a:p>
                  </a:txBody>
                  <a:tcPr marL="9525" marR="9525" marT="9525" marB="0" anchor="b"/>
                </a:tc>
                <a:extLst>
                  <a:ext uri="{0D108BD9-81ED-4DB2-BD59-A6C34878D82A}">
                    <a16:rowId xmlns:a16="http://schemas.microsoft.com/office/drawing/2014/main" val="352622399"/>
                  </a:ext>
                </a:extLst>
              </a:tr>
              <a:tr h="568316">
                <a:tc>
                  <a:txBody>
                    <a:bodyPr/>
                    <a:lstStyle/>
                    <a:p>
                      <a:pPr algn="ctr" fontAlgn="b"/>
                      <a:r>
                        <a:rPr lang="en-US" sz="1800" b="0" i="0" u="none" strike="noStrike" dirty="0">
                          <a:solidFill>
                            <a:srgbClr val="000000"/>
                          </a:solidFill>
                          <a:effectLst/>
                          <a:latin typeface="Calibri" panose="020F0502020204030204" pitchFamily="34" charset="0"/>
                        </a:rPr>
                        <a:t>F</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Female</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Gender</a:t>
                      </a:r>
                    </a:p>
                  </a:txBody>
                  <a:tcPr marL="9525" marR="9525" marT="9525" marB="0" anchor="b"/>
                </a:tc>
                <a:extLst>
                  <a:ext uri="{0D108BD9-81ED-4DB2-BD59-A6C34878D82A}">
                    <a16:rowId xmlns:a16="http://schemas.microsoft.com/office/drawing/2014/main" val="296128384"/>
                  </a:ext>
                </a:extLst>
              </a:tr>
              <a:tr h="568316">
                <a:tc>
                  <a:txBody>
                    <a:bodyPr/>
                    <a:lstStyle/>
                    <a:p>
                      <a:pPr algn="ctr" fontAlgn="b"/>
                      <a:r>
                        <a:rPr lang="en-US" sz="1800" b="0" i="0" u="none" strike="noStrike" dirty="0">
                          <a:solidFill>
                            <a:srgbClr val="000000"/>
                          </a:solidFill>
                          <a:effectLst/>
                          <a:latin typeface="Calibri" panose="020F0502020204030204" pitchFamily="34" charset="0"/>
                        </a:rPr>
                        <a:t>Separator</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No specific eye tracking term determined</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Category R/L</a:t>
                      </a:r>
                    </a:p>
                  </a:txBody>
                  <a:tcPr marL="9525" marR="9525" marT="9525" marB="0" anchor="b"/>
                </a:tc>
                <a:extLst>
                  <a:ext uri="{0D108BD9-81ED-4DB2-BD59-A6C34878D82A}">
                    <a16:rowId xmlns:a16="http://schemas.microsoft.com/office/drawing/2014/main" val="2684997958"/>
                  </a:ext>
                </a:extLst>
              </a:tr>
              <a:tr h="568316">
                <a:tc>
                  <a:txBody>
                    <a:bodyPr/>
                    <a:lstStyle/>
                    <a:p>
                      <a:pPr algn="ctr" fontAlgn="b"/>
                      <a:r>
                        <a:rPr lang="en-US" sz="1800" b="0" i="0" u="none" strike="noStrike">
                          <a:solidFill>
                            <a:srgbClr val="000000"/>
                          </a:solidFill>
                          <a:effectLst/>
                          <a:latin typeface="Calibri" panose="020F0502020204030204" pitchFamily="34" charset="0"/>
                        </a:rPr>
                        <a:t>Fixation</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Eye tracking term</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Category R/L</a:t>
                      </a: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4479346"/>
                  </a:ext>
                </a:extLst>
              </a:tr>
              <a:tr h="366648">
                <a:tc>
                  <a:txBody>
                    <a:bodyPr/>
                    <a:lstStyle/>
                    <a:p>
                      <a:pPr algn="ctr" fontAlgn="b"/>
                      <a:r>
                        <a:rPr lang="en-US" sz="1800" b="0" i="0" u="none" strike="noStrike" dirty="0">
                          <a:solidFill>
                            <a:srgbClr val="000000"/>
                          </a:solidFill>
                          <a:effectLst/>
                          <a:latin typeface="Calibri" panose="020F0502020204030204" pitchFamily="34" charset="0"/>
                        </a:rPr>
                        <a:t>Blink</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Eye tracking term</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Category R/L</a:t>
                      </a: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703072"/>
                  </a:ext>
                </a:extLst>
              </a:tr>
              <a:tr h="366648">
                <a:tc>
                  <a:txBody>
                    <a:bodyPr/>
                    <a:lstStyle/>
                    <a:p>
                      <a:pPr algn="ctr" fontAlgn="b"/>
                      <a:r>
                        <a:rPr lang="en-US" sz="1800" b="0" i="0" u="none" strike="noStrike">
                          <a:solidFill>
                            <a:srgbClr val="000000"/>
                          </a:solidFill>
                          <a:effectLst/>
                          <a:latin typeface="Calibri" panose="020F0502020204030204" pitchFamily="34" charset="0"/>
                        </a:rPr>
                        <a:t>Saccade</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Eye tracking term</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Category R/L</a:t>
                      </a:r>
                    </a:p>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9652575"/>
                  </a:ext>
                </a:extLst>
              </a:tr>
            </a:tbl>
          </a:graphicData>
        </a:graphic>
      </p:graphicFrame>
    </p:spTree>
    <p:extLst>
      <p:ext uri="{BB962C8B-B14F-4D97-AF65-F5344CB8AC3E}">
        <p14:creationId xmlns:p14="http://schemas.microsoft.com/office/powerpoint/2010/main" val="329761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6CDD8-17AF-A9A7-5807-76427425420C}"/>
              </a:ext>
            </a:extLst>
          </p:cNvPr>
          <p:cNvSpPr>
            <a:spLocks noGrp="1"/>
          </p:cNvSpPr>
          <p:nvPr>
            <p:ph type="title" idx="4294967295"/>
          </p:nvPr>
        </p:nvSpPr>
        <p:spPr>
          <a:xfrm>
            <a:off x="1362635" y="678838"/>
            <a:ext cx="3306763" cy="611187"/>
          </a:xfrm>
          <a:solidFill>
            <a:srgbClr val="FFFFFF"/>
          </a:solidFill>
          <a:ln>
            <a:solidFill>
              <a:srgbClr val="404040"/>
            </a:solidFill>
          </a:ln>
        </p:spPr>
        <p:txBody>
          <a:bodyPr>
            <a:normAutofit fontScale="90000"/>
          </a:bodyPr>
          <a:lstStyle/>
          <a:p>
            <a:r>
              <a:rPr lang="en-US" dirty="0"/>
              <a:t>OVERALL goal</a:t>
            </a:r>
          </a:p>
        </p:txBody>
      </p:sp>
      <p:sp>
        <p:nvSpPr>
          <p:cNvPr id="3" name="Content Placeholder 2">
            <a:extLst>
              <a:ext uri="{FF2B5EF4-FFF2-40B4-BE49-F238E27FC236}">
                <a16:creationId xmlns:a16="http://schemas.microsoft.com/office/drawing/2014/main" id="{7064CA1B-7E7C-53E2-FA55-FEE6E41CB439}"/>
              </a:ext>
            </a:extLst>
          </p:cNvPr>
          <p:cNvSpPr>
            <a:spLocks noGrp="1"/>
          </p:cNvSpPr>
          <p:nvPr>
            <p:ph idx="4294967295"/>
          </p:nvPr>
        </p:nvSpPr>
        <p:spPr>
          <a:xfrm>
            <a:off x="435212" y="1907381"/>
            <a:ext cx="5286375" cy="3043238"/>
          </a:xfrm>
        </p:spPr>
        <p:txBody>
          <a:bodyPr>
            <a:normAutofit lnSpcReduction="10000"/>
          </a:bodyPr>
          <a:lstStyle/>
          <a:p>
            <a:pPr marL="0" indent="0">
              <a:buNone/>
            </a:pPr>
            <a:r>
              <a:rPr lang="en-US" dirty="0">
                <a:solidFill>
                  <a:schemeClr val="tx1"/>
                </a:solidFill>
              </a:rPr>
              <a:t>The overall goal was to providing an eye-tracking data set for researchers of autism in hopes of developing diagnostic models that can help detect autism at an early stage of childhood development.</a:t>
            </a:r>
          </a:p>
          <a:p>
            <a:pPr marL="0" indent="0">
              <a:buNone/>
            </a:pPr>
            <a:endParaRPr lang="en-US" dirty="0">
              <a:solidFill>
                <a:schemeClr val="tx1"/>
              </a:solidFill>
            </a:endParaRPr>
          </a:p>
          <a:p>
            <a:pPr marL="0" indent="0">
              <a:buNone/>
            </a:pPr>
            <a:r>
              <a:rPr lang="en-US" dirty="0">
                <a:solidFill>
                  <a:schemeClr val="tx1"/>
                </a:solidFill>
              </a:rPr>
              <a:t>Eye tracking and visual movement can help explain brain functions and cognitive levels. With this, </a:t>
            </a:r>
            <a:r>
              <a:rPr lang="en-US" dirty="0"/>
              <a:t> I will be using a subset of this dataset to showcase my work in trying to determine how eye-tracking could be used to diagnose autism in young children. </a:t>
            </a:r>
            <a:endParaRPr lang="en-US" dirty="0">
              <a:solidFill>
                <a:schemeClr val="tx1"/>
              </a:solidFill>
            </a:endParaRPr>
          </a:p>
          <a:p>
            <a:pPr marL="0" indent="0">
              <a:buNone/>
            </a:pPr>
            <a:endParaRPr lang="en-US" dirty="0">
              <a:solidFill>
                <a:srgbClr val="FFFFFF"/>
              </a:solidFill>
            </a:endParaRPr>
          </a:p>
        </p:txBody>
      </p:sp>
      <p:pic>
        <p:nvPicPr>
          <p:cNvPr id="8196" name="Picture 4" descr="Fig1:Eye-tracking trajectories of the participating patients: a) trajectory of healthy person an b) trajectory of a person with autism.">
            <a:extLst>
              <a:ext uri="{FF2B5EF4-FFF2-40B4-BE49-F238E27FC236}">
                <a16:creationId xmlns:a16="http://schemas.microsoft.com/office/drawing/2014/main" id="{98963076-D5B8-859F-E65C-5884193D3D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5" r="255"/>
          <a:stretch/>
        </p:blipFill>
        <p:spPr bwMode="auto">
          <a:xfrm>
            <a:off x="6875322" y="1048814"/>
            <a:ext cx="5104406" cy="225454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UZH - UZH News - Social Development of Infants Unaffected by Covid-19  Pandemic">
            <a:extLst>
              <a:ext uri="{FF2B5EF4-FFF2-40B4-BE49-F238E27FC236}">
                <a16:creationId xmlns:a16="http://schemas.microsoft.com/office/drawing/2014/main" id="{4596448A-B0CB-0F90-7394-B2DFD6843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2697"/>
          <a:stretch/>
        </p:blipFill>
        <p:spPr bwMode="auto">
          <a:xfrm>
            <a:off x="7478309" y="3836652"/>
            <a:ext cx="3898432" cy="25150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B6945C-1CAD-509A-7445-788440E1012E}"/>
              </a:ext>
            </a:extLst>
          </p:cNvPr>
          <p:cNvSpPr txBox="1"/>
          <p:nvPr/>
        </p:nvSpPr>
        <p:spPr>
          <a:xfrm>
            <a:off x="435212" y="5714110"/>
            <a:ext cx="5161606" cy="369332"/>
          </a:xfrm>
          <a:prstGeom prst="rect">
            <a:avLst/>
          </a:prstGeom>
          <a:noFill/>
        </p:spPr>
        <p:txBody>
          <a:bodyPr wrap="none" rtlCol="0">
            <a:spAutoFit/>
          </a:bodyPr>
          <a:lstStyle/>
          <a:p>
            <a:r>
              <a:rPr lang="en-US" dirty="0">
                <a:solidFill>
                  <a:schemeClr val="tx1">
                    <a:lumMod val="65000"/>
                    <a:lumOff val="35000"/>
                  </a:schemeClr>
                </a:solidFill>
                <a:hlinkClick r:id="rId5">
                  <a:extLst>
                    <a:ext uri="{A12FA001-AC4F-418D-AE19-62706E023703}">
                      <ahyp:hlinkClr xmlns:ahyp="http://schemas.microsoft.com/office/drawing/2018/hyperlinkcolor" val="tx"/>
                    </a:ext>
                  </a:extLst>
                </a:hlinkClick>
              </a:rPr>
              <a:t>https://www.researchgate.net/publication/340284642</a:t>
            </a:r>
            <a:r>
              <a:rPr lang="en-US" dirty="0">
                <a:solidFill>
                  <a:schemeClr val="tx1">
                    <a:lumMod val="65000"/>
                    <a:lumOff val="35000"/>
                  </a:schemeClr>
                </a:solidFill>
              </a:rPr>
              <a:t> </a:t>
            </a:r>
          </a:p>
        </p:txBody>
      </p:sp>
      <p:sp>
        <p:nvSpPr>
          <p:cNvPr id="11" name="Rectangle 10">
            <a:extLst>
              <a:ext uri="{FF2B5EF4-FFF2-40B4-BE49-F238E27FC236}">
                <a16:creationId xmlns:a16="http://schemas.microsoft.com/office/drawing/2014/main" id="{98306BD9-40FE-7C56-D3D9-A8E21587685B}"/>
              </a:ext>
            </a:extLst>
          </p:cNvPr>
          <p:cNvSpPr/>
          <p:nvPr/>
        </p:nvSpPr>
        <p:spPr>
          <a:xfrm>
            <a:off x="7978588" y="1048814"/>
            <a:ext cx="537883" cy="241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36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78F9-0609-FF31-1F29-1819D4134170}"/>
              </a:ext>
            </a:extLst>
          </p:cNvPr>
          <p:cNvSpPr>
            <a:spLocks noGrp="1"/>
          </p:cNvSpPr>
          <p:nvPr>
            <p:ph type="title"/>
          </p:nvPr>
        </p:nvSpPr>
        <p:spPr>
          <a:xfrm>
            <a:off x="3643698" y="135365"/>
            <a:ext cx="4904604" cy="502397"/>
          </a:xfrm>
        </p:spPr>
        <p:txBody>
          <a:bodyPr>
            <a:normAutofit fontScale="90000"/>
          </a:bodyPr>
          <a:lstStyle/>
          <a:p>
            <a:r>
              <a:rPr lang="en-US" dirty="0"/>
              <a:t>Target Evaluation</a:t>
            </a:r>
          </a:p>
        </p:txBody>
      </p:sp>
      <p:pic>
        <p:nvPicPr>
          <p:cNvPr id="13316" name="Picture 4">
            <a:extLst>
              <a:ext uri="{FF2B5EF4-FFF2-40B4-BE49-F238E27FC236}">
                <a16:creationId xmlns:a16="http://schemas.microsoft.com/office/drawing/2014/main" id="{0383AB0D-EC41-376E-C486-BBBF1CE1E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3157"/>
            <a:ext cx="8548302" cy="58495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raphical user interface, text&#10;&#10;Description automatically generated">
            <a:extLst>
              <a:ext uri="{FF2B5EF4-FFF2-40B4-BE49-F238E27FC236}">
                <a16:creationId xmlns:a16="http://schemas.microsoft.com/office/drawing/2014/main" id="{3F2A9FF9-8D5E-C583-3BA0-ED1EC7417435}"/>
              </a:ext>
            </a:extLst>
          </p:cNvPr>
          <p:cNvPicPr>
            <a:picLocks noChangeAspect="1"/>
          </p:cNvPicPr>
          <p:nvPr/>
        </p:nvPicPr>
        <p:blipFill>
          <a:blip r:embed="rId4"/>
          <a:stretch>
            <a:fillRect/>
          </a:stretch>
        </p:blipFill>
        <p:spPr>
          <a:xfrm>
            <a:off x="8826125" y="4168587"/>
            <a:ext cx="2904885" cy="1156447"/>
          </a:xfrm>
          <a:prstGeom prst="rect">
            <a:avLst/>
          </a:prstGeom>
        </p:spPr>
      </p:pic>
      <p:sp>
        <p:nvSpPr>
          <p:cNvPr id="10" name="TextBox 9">
            <a:extLst>
              <a:ext uri="{FF2B5EF4-FFF2-40B4-BE49-F238E27FC236}">
                <a16:creationId xmlns:a16="http://schemas.microsoft.com/office/drawing/2014/main" id="{129DD261-82FA-398C-109A-54439A4F929A}"/>
              </a:ext>
            </a:extLst>
          </p:cNvPr>
          <p:cNvSpPr txBox="1"/>
          <p:nvPr/>
        </p:nvSpPr>
        <p:spPr>
          <a:xfrm>
            <a:off x="8720554" y="1726521"/>
            <a:ext cx="3116026" cy="1477328"/>
          </a:xfrm>
          <a:prstGeom prst="rect">
            <a:avLst/>
          </a:prstGeom>
          <a:noFill/>
        </p:spPr>
        <p:txBody>
          <a:bodyPr wrap="square" rtlCol="0">
            <a:spAutoFit/>
          </a:bodyPr>
          <a:lstStyle/>
          <a:p>
            <a:pPr marL="285750" indent="-285750" rtl="0" eaLnBrk="1" fontAlgn="ctr" latinLnBrk="0" hangingPunct="1">
              <a:spcBef>
                <a:spcPts val="0"/>
              </a:spcBef>
              <a:spcAft>
                <a:spcPts val="0"/>
              </a:spcAft>
              <a:buFont typeface="Arial" panose="020B0604020202020204" pitchFamily="34" charset="0"/>
              <a:buChar char="•"/>
            </a:pPr>
            <a:r>
              <a:rPr lang="en-US" sz="1800" i="0" u="none" strike="noStrike" kern="1200" dirty="0">
                <a:effectLst/>
                <a:latin typeface="Gill Sans MT" panose="020B0502020104020203" pitchFamily="34" charset="77"/>
              </a:rPr>
              <a:t>Binary classification of 1) typically developing (TD) or 2) autism spectrum disorder (ASD)</a:t>
            </a:r>
            <a:endParaRPr lang="en-US" sz="1800" i="0" u="none" strike="noStrike"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4168221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0461-3EC4-160E-18AD-A96A17756142}"/>
              </a:ext>
            </a:extLst>
          </p:cNvPr>
          <p:cNvSpPr>
            <a:spLocks noGrp="1"/>
          </p:cNvSpPr>
          <p:nvPr>
            <p:ph type="title"/>
          </p:nvPr>
        </p:nvSpPr>
        <p:spPr>
          <a:xfrm>
            <a:off x="3097563" y="213405"/>
            <a:ext cx="5191640" cy="595167"/>
          </a:xfrm>
        </p:spPr>
        <p:txBody>
          <a:bodyPr>
            <a:normAutofit fontScale="90000"/>
          </a:bodyPr>
          <a:lstStyle/>
          <a:p>
            <a:r>
              <a:rPr lang="en-US" dirty="0"/>
              <a:t>Machine learning RECAP</a:t>
            </a:r>
          </a:p>
        </p:txBody>
      </p:sp>
      <p:pic>
        <p:nvPicPr>
          <p:cNvPr id="14338" name="Picture 2" descr="Machine learning architecture and framework - ScienceDirect">
            <a:extLst>
              <a:ext uri="{FF2B5EF4-FFF2-40B4-BE49-F238E27FC236}">
                <a16:creationId xmlns:a16="http://schemas.microsoft.com/office/drawing/2014/main" id="{4367A36A-2757-2E76-C602-B7236DCD7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01" y="1029446"/>
            <a:ext cx="9738564" cy="53175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8C888-EAB0-B8BF-D9E4-1877E3CDB92B}"/>
              </a:ext>
            </a:extLst>
          </p:cNvPr>
          <p:cNvSpPr txBox="1"/>
          <p:nvPr/>
        </p:nvSpPr>
        <p:spPr>
          <a:xfrm>
            <a:off x="1882589" y="6383219"/>
            <a:ext cx="7620000" cy="369332"/>
          </a:xfrm>
          <a:prstGeom prst="rect">
            <a:avLst/>
          </a:prstGeom>
          <a:noFill/>
        </p:spPr>
        <p:txBody>
          <a:bodyPr wrap="square">
            <a:spAutoFit/>
          </a:bodyPr>
          <a:lstStyle/>
          <a:p>
            <a:r>
              <a:rPr lang="en-US" dirty="0">
                <a:hlinkClick r:id="rId4"/>
              </a:rPr>
              <a:t>https://www.sciencedirect.com/science/article/abs/pii/B9780128212295000057</a:t>
            </a:r>
            <a:r>
              <a:rPr lang="en-US" dirty="0"/>
              <a:t> </a:t>
            </a:r>
          </a:p>
        </p:txBody>
      </p:sp>
      <p:sp>
        <p:nvSpPr>
          <p:cNvPr id="14" name="Rectangle 13">
            <a:extLst>
              <a:ext uri="{FF2B5EF4-FFF2-40B4-BE49-F238E27FC236}">
                <a16:creationId xmlns:a16="http://schemas.microsoft.com/office/drawing/2014/main" id="{3FF0535D-3E01-1D60-09FF-C14402ABE846}"/>
              </a:ext>
            </a:extLst>
          </p:cNvPr>
          <p:cNvSpPr/>
          <p:nvPr/>
        </p:nvSpPr>
        <p:spPr>
          <a:xfrm>
            <a:off x="4826051" y="5577542"/>
            <a:ext cx="2452130" cy="502023"/>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pitchFamily="2" charset="0"/>
              </a:rPr>
              <a:t>Split Train and Test Data</a:t>
            </a:r>
          </a:p>
        </p:txBody>
      </p:sp>
      <p:sp>
        <p:nvSpPr>
          <p:cNvPr id="15" name="Rectangle 14">
            <a:extLst>
              <a:ext uri="{FF2B5EF4-FFF2-40B4-BE49-F238E27FC236}">
                <a16:creationId xmlns:a16="http://schemas.microsoft.com/office/drawing/2014/main" id="{415CB491-E1E3-7D76-A0ED-B6B77600C152}"/>
              </a:ext>
            </a:extLst>
          </p:cNvPr>
          <p:cNvSpPr/>
          <p:nvPr/>
        </p:nvSpPr>
        <p:spPr>
          <a:xfrm>
            <a:off x="7278181" y="5525249"/>
            <a:ext cx="1270352" cy="502022"/>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pitchFamily="2" charset="0"/>
              </a:rPr>
              <a:t>Testing data</a:t>
            </a:r>
          </a:p>
        </p:txBody>
      </p:sp>
      <p:sp>
        <p:nvSpPr>
          <p:cNvPr id="16" name="Rectangle 15">
            <a:extLst>
              <a:ext uri="{FF2B5EF4-FFF2-40B4-BE49-F238E27FC236}">
                <a16:creationId xmlns:a16="http://schemas.microsoft.com/office/drawing/2014/main" id="{163FA925-4896-5EA8-37A7-FADD48DE3194}"/>
              </a:ext>
            </a:extLst>
          </p:cNvPr>
          <p:cNvSpPr/>
          <p:nvPr/>
        </p:nvSpPr>
        <p:spPr>
          <a:xfrm>
            <a:off x="5692589" y="4859859"/>
            <a:ext cx="454743" cy="7176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7E8F88C-854A-0D08-2FDB-EE6B2E39D37A}"/>
              </a:ext>
            </a:extLst>
          </p:cNvPr>
          <p:cNvCxnSpPr>
            <a:cxnSpLocks/>
          </p:cNvCxnSpPr>
          <p:nvPr/>
        </p:nvCxnSpPr>
        <p:spPr>
          <a:xfrm flipV="1">
            <a:off x="6372512" y="4202132"/>
            <a:ext cx="476523" cy="11613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46CAF2AC-124D-4D61-F0BE-D4F4B868E709}"/>
                  </a:ext>
                </a:extLst>
              </p14:cNvPr>
              <p14:cNvContentPartPr/>
              <p14:nvPr/>
            </p14:nvContentPartPr>
            <p14:xfrm>
              <a:off x="5115572" y="5795464"/>
              <a:ext cx="1903320" cy="67680"/>
            </p14:xfrm>
          </p:contentPart>
        </mc:Choice>
        <mc:Fallback>
          <p:pic>
            <p:nvPicPr>
              <p:cNvPr id="23" name="Ink 22">
                <a:extLst>
                  <a:ext uri="{FF2B5EF4-FFF2-40B4-BE49-F238E27FC236}">
                    <a16:creationId xmlns:a16="http://schemas.microsoft.com/office/drawing/2014/main" id="{46CAF2AC-124D-4D61-F0BE-D4F4B868E709}"/>
                  </a:ext>
                </a:extLst>
              </p:cNvPr>
              <p:cNvPicPr/>
              <p:nvPr/>
            </p:nvPicPr>
            <p:blipFill>
              <a:blip r:embed="rId6"/>
              <a:stretch>
                <a:fillRect/>
              </a:stretch>
            </p:blipFill>
            <p:spPr>
              <a:xfrm>
                <a:off x="5061572" y="5687464"/>
                <a:ext cx="20109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3EB6DCBC-EBD0-528F-4A7F-90D4363C6483}"/>
                  </a:ext>
                </a:extLst>
              </p14:cNvPr>
              <p14:cNvContentPartPr/>
              <p14:nvPr/>
            </p14:nvContentPartPr>
            <p14:xfrm>
              <a:off x="7499492" y="5808424"/>
              <a:ext cx="856800" cy="33840"/>
            </p14:xfrm>
          </p:contentPart>
        </mc:Choice>
        <mc:Fallback>
          <p:pic>
            <p:nvPicPr>
              <p:cNvPr id="24" name="Ink 23">
                <a:extLst>
                  <a:ext uri="{FF2B5EF4-FFF2-40B4-BE49-F238E27FC236}">
                    <a16:creationId xmlns:a16="http://schemas.microsoft.com/office/drawing/2014/main" id="{3EB6DCBC-EBD0-528F-4A7F-90D4363C6483}"/>
                  </a:ext>
                </a:extLst>
              </p:cNvPr>
              <p:cNvPicPr/>
              <p:nvPr/>
            </p:nvPicPr>
            <p:blipFill>
              <a:blip r:embed="rId8"/>
              <a:stretch>
                <a:fillRect/>
              </a:stretch>
            </p:blipFill>
            <p:spPr>
              <a:xfrm>
                <a:off x="7445852" y="5700424"/>
                <a:ext cx="9644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510FC5BC-F849-D47A-6E51-898EF59DF0C2}"/>
                  </a:ext>
                </a:extLst>
              </p14:cNvPr>
              <p14:cNvContentPartPr/>
              <p14:nvPr/>
            </p14:nvContentPartPr>
            <p14:xfrm>
              <a:off x="7603172" y="2503984"/>
              <a:ext cx="594360" cy="58320"/>
            </p14:xfrm>
          </p:contentPart>
        </mc:Choice>
        <mc:Fallback>
          <p:pic>
            <p:nvPicPr>
              <p:cNvPr id="25" name="Ink 24">
                <a:extLst>
                  <a:ext uri="{FF2B5EF4-FFF2-40B4-BE49-F238E27FC236}">
                    <a16:creationId xmlns:a16="http://schemas.microsoft.com/office/drawing/2014/main" id="{510FC5BC-F849-D47A-6E51-898EF59DF0C2}"/>
                  </a:ext>
                </a:extLst>
              </p:cNvPr>
              <p:cNvPicPr/>
              <p:nvPr/>
            </p:nvPicPr>
            <p:blipFill>
              <a:blip r:embed="rId10"/>
              <a:stretch>
                <a:fillRect/>
              </a:stretch>
            </p:blipFill>
            <p:spPr>
              <a:xfrm>
                <a:off x="7549532" y="2396344"/>
                <a:ext cx="7020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4D4A3FD2-F512-D6C1-160A-E28C20DDAFE9}"/>
                  </a:ext>
                </a:extLst>
              </p14:cNvPr>
              <p14:cNvContentPartPr/>
              <p14:nvPr/>
            </p14:nvContentPartPr>
            <p14:xfrm>
              <a:off x="7762652" y="2682184"/>
              <a:ext cx="287640" cy="21960"/>
            </p14:xfrm>
          </p:contentPart>
        </mc:Choice>
        <mc:Fallback>
          <p:pic>
            <p:nvPicPr>
              <p:cNvPr id="26" name="Ink 25">
                <a:extLst>
                  <a:ext uri="{FF2B5EF4-FFF2-40B4-BE49-F238E27FC236}">
                    <a16:creationId xmlns:a16="http://schemas.microsoft.com/office/drawing/2014/main" id="{4D4A3FD2-F512-D6C1-160A-E28C20DDAFE9}"/>
                  </a:ext>
                </a:extLst>
              </p:cNvPr>
              <p:cNvPicPr/>
              <p:nvPr/>
            </p:nvPicPr>
            <p:blipFill>
              <a:blip r:embed="rId12"/>
              <a:stretch>
                <a:fillRect/>
              </a:stretch>
            </p:blipFill>
            <p:spPr>
              <a:xfrm>
                <a:off x="7709012" y="2574184"/>
                <a:ext cx="3952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62EF062F-916D-4649-1E50-896C35F01542}"/>
                  </a:ext>
                </a:extLst>
              </p14:cNvPr>
              <p14:cNvContentPartPr/>
              <p14:nvPr/>
            </p14:nvContentPartPr>
            <p14:xfrm>
              <a:off x="6896132" y="4140904"/>
              <a:ext cx="65520" cy="360"/>
            </p14:xfrm>
          </p:contentPart>
        </mc:Choice>
        <mc:Fallback>
          <p:pic>
            <p:nvPicPr>
              <p:cNvPr id="27" name="Ink 26">
                <a:extLst>
                  <a:ext uri="{FF2B5EF4-FFF2-40B4-BE49-F238E27FC236}">
                    <a16:creationId xmlns:a16="http://schemas.microsoft.com/office/drawing/2014/main" id="{62EF062F-916D-4649-1E50-896C35F01542}"/>
                  </a:ext>
                </a:extLst>
              </p:cNvPr>
              <p:cNvPicPr/>
              <p:nvPr/>
            </p:nvPicPr>
            <p:blipFill>
              <a:blip r:embed="rId14"/>
              <a:stretch>
                <a:fillRect/>
              </a:stretch>
            </p:blipFill>
            <p:spPr>
              <a:xfrm>
                <a:off x="6842492" y="4032904"/>
                <a:ext cx="173160" cy="216000"/>
              </a:xfrm>
              <a:prstGeom prst="rect">
                <a:avLst/>
              </a:prstGeom>
            </p:spPr>
          </p:pic>
        </mc:Fallback>
      </mc:AlternateContent>
    </p:spTree>
    <p:extLst>
      <p:ext uri="{BB962C8B-B14F-4D97-AF65-F5344CB8AC3E}">
        <p14:creationId xmlns:p14="http://schemas.microsoft.com/office/powerpoint/2010/main" val="179639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3462-D265-89E0-21E3-1775C055890A}"/>
              </a:ext>
            </a:extLst>
          </p:cNvPr>
          <p:cNvSpPr>
            <a:spLocks noGrp="1"/>
          </p:cNvSpPr>
          <p:nvPr>
            <p:ph type="title"/>
          </p:nvPr>
        </p:nvSpPr>
        <p:spPr>
          <a:xfrm>
            <a:off x="604221" y="1226707"/>
            <a:ext cx="3178886" cy="1385945"/>
          </a:xfrm>
        </p:spPr>
        <p:txBody>
          <a:bodyPr>
            <a:normAutofit fontScale="90000"/>
          </a:bodyPr>
          <a:lstStyle/>
          <a:p>
            <a:r>
              <a:rPr lang="en-US" dirty="0"/>
              <a:t>Dataset test and train split</a:t>
            </a:r>
          </a:p>
        </p:txBody>
      </p:sp>
      <p:sp>
        <p:nvSpPr>
          <p:cNvPr id="3" name="Content Placeholder 2">
            <a:extLst>
              <a:ext uri="{FF2B5EF4-FFF2-40B4-BE49-F238E27FC236}">
                <a16:creationId xmlns:a16="http://schemas.microsoft.com/office/drawing/2014/main" id="{62FDC158-A5A9-C501-81DF-70DD4EB3EFEE}"/>
              </a:ext>
            </a:extLst>
          </p:cNvPr>
          <p:cNvSpPr>
            <a:spLocks noGrp="1"/>
          </p:cNvSpPr>
          <p:nvPr>
            <p:ph idx="1"/>
          </p:nvPr>
        </p:nvSpPr>
        <p:spPr>
          <a:xfrm>
            <a:off x="4281020" y="508031"/>
            <a:ext cx="3629959" cy="2691315"/>
          </a:xfrm>
        </p:spPr>
        <p:txBody>
          <a:bodyPr>
            <a:normAutofit/>
          </a:bodyPr>
          <a:lstStyle/>
          <a:p>
            <a:r>
              <a:rPr lang="en-US" dirty="0"/>
              <a:t>Split dataset into train and test using 80% of data for training and 20% for testing</a:t>
            </a:r>
          </a:p>
          <a:p>
            <a:r>
              <a:rPr lang="en-US" dirty="0"/>
              <a:t>Train dataset helps create the model</a:t>
            </a:r>
          </a:p>
          <a:p>
            <a:r>
              <a:rPr lang="en-US" dirty="0"/>
              <a:t>Test dataset helps test the accuracy of the model built</a:t>
            </a:r>
          </a:p>
        </p:txBody>
      </p:sp>
      <p:sp>
        <p:nvSpPr>
          <p:cNvPr id="7186" name="Rectangle 7181">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7" name="Rectangle 7183">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Train Test Split: What it Means and How to Use It | Built In">
            <a:extLst>
              <a:ext uri="{FF2B5EF4-FFF2-40B4-BE49-F238E27FC236}">
                <a16:creationId xmlns:a16="http://schemas.microsoft.com/office/drawing/2014/main" id="{99FAF01D-2B81-0E2B-8FF5-D5D953910B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381" y="3433482"/>
            <a:ext cx="11187238" cy="2691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C7CEA0-DE1F-500E-98E1-80534C38EB6F}"/>
              </a:ext>
            </a:extLst>
          </p:cNvPr>
          <p:cNvSpPr txBox="1"/>
          <p:nvPr/>
        </p:nvSpPr>
        <p:spPr>
          <a:xfrm>
            <a:off x="3833201" y="6351511"/>
            <a:ext cx="4525598" cy="369332"/>
          </a:xfrm>
          <a:prstGeom prst="rect">
            <a:avLst/>
          </a:prstGeom>
          <a:noFill/>
        </p:spPr>
        <p:txBody>
          <a:bodyPr wrap="none" rtlCol="0">
            <a:spAutoFit/>
          </a:bodyPr>
          <a:lstStyle/>
          <a:p>
            <a:pPr>
              <a:spcAft>
                <a:spcPts val="600"/>
              </a:spcAft>
            </a:pPr>
            <a:r>
              <a:rPr lang="en-US" dirty="0">
                <a:hlinkClick r:id="rId4"/>
              </a:rPr>
              <a:t>https://builtin.com/data-science/train-test-split</a:t>
            </a:r>
            <a:r>
              <a:rPr lang="en-US" dirty="0"/>
              <a:t> </a:t>
            </a:r>
          </a:p>
        </p:txBody>
      </p:sp>
      <p:pic>
        <p:nvPicPr>
          <p:cNvPr id="12" name="Picture 11">
            <a:extLst>
              <a:ext uri="{FF2B5EF4-FFF2-40B4-BE49-F238E27FC236}">
                <a16:creationId xmlns:a16="http://schemas.microsoft.com/office/drawing/2014/main" id="{C7883656-11B4-5404-40EB-C3CFE03620F2}"/>
              </a:ext>
            </a:extLst>
          </p:cNvPr>
          <p:cNvPicPr>
            <a:picLocks noChangeAspect="1"/>
          </p:cNvPicPr>
          <p:nvPr/>
        </p:nvPicPr>
        <p:blipFill rotWithShape="1">
          <a:blip r:embed="rId5"/>
          <a:srcRect t="36826" r="44822"/>
          <a:stretch/>
        </p:blipFill>
        <p:spPr>
          <a:xfrm>
            <a:off x="8113698" y="880672"/>
            <a:ext cx="3629959" cy="1885442"/>
          </a:xfrm>
          <a:prstGeom prst="rect">
            <a:avLst/>
          </a:prstGeom>
        </p:spPr>
      </p:pic>
    </p:spTree>
    <p:extLst>
      <p:ext uri="{BB962C8B-B14F-4D97-AF65-F5344CB8AC3E}">
        <p14:creationId xmlns:p14="http://schemas.microsoft.com/office/powerpoint/2010/main" val="4164607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B946-9E0F-FA55-2EE7-9CC41029DDD1}"/>
              </a:ext>
            </a:extLst>
          </p:cNvPr>
          <p:cNvSpPr>
            <a:spLocks noGrp="1"/>
          </p:cNvSpPr>
          <p:nvPr>
            <p:ph type="title"/>
          </p:nvPr>
        </p:nvSpPr>
        <p:spPr>
          <a:xfrm>
            <a:off x="740253" y="202790"/>
            <a:ext cx="4920293" cy="851644"/>
          </a:xfrm>
        </p:spPr>
        <p:txBody>
          <a:bodyPr>
            <a:normAutofit fontScale="90000"/>
          </a:bodyPr>
          <a:lstStyle/>
          <a:p>
            <a:r>
              <a:rPr lang="en-US" dirty="0"/>
              <a:t>Model selection: Logistic Regression</a:t>
            </a:r>
          </a:p>
        </p:txBody>
      </p:sp>
      <p:pic>
        <p:nvPicPr>
          <p:cNvPr id="13" name="Picture 12" descr="Graphical user interface, text, application, email&#10;&#10;Description automatically generated">
            <a:extLst>
              <a:ext uri="{FF2B5EF4-FFF2-40B4-BE49-F238E27FC236}">
                <a16:creationId xmlns:a16="http://schemas.microsoft.com/office/drawing/2014/main" id="{9F19AD25-236B-5B75-352F-B2972F7E34A2}"/>
              </a:ext>
            </a:extLst>
          </p:cNvPr>
          <p:cNvPicPr>
            <a:picLocks noChangeAspect="1"/>
          </p:cNvPicPr>
          <p:nvPr/>
        </p:nvPicPr>
        <p:blipFill>
          <a:blip r:embed="rId3"/>
          <a:stretch>
            <a:fillRect/>
          </a:stretch>
        </p:blipFill>
        <p:spPr>
          <a:xfrm>
            <a:off x="6841402" y="50492"/>
            <a:ext cx="4441803" cy="1517802"/>
          </a:xfrm>
          <a:prstGeom prst="rect">
            <a:avLst/>
          </a:prstGeom>
        </p:spPr>
      </p:pic>
      <p:sp>
        <p:nvSpPr>
          <p:cNvPr id="14" name="TextBox 13">
            <a:extLst>
              <a:ext uri="{FF2B5EF4-FFF2-40B4-BE49-F238E27FC236}">
                <a16:creationId xmlns:a16="http://schemas.microsoft.com/office/drawing/2014/main" id="{39F86023-BC06-D253-42E6-EC84BCEC71BC}"/>
              </a:ext>
            </a:extLst>
          </p:cNvPr>
          <p:cNvSpPr txBox="1"/>
          <p:nvPr/>
        </p:nvSpPr>
        <p:spPr>
          <a:xfrm>
            <a:off x="430306" y="1425493"/>
            <a:ext cx="5540188" cy="2031325"/>
          </a:xfrm>
          <a:prstGeom prst="rect">
            <a:avLst/>
          </a:prstGeom>
          <a:noFill/>
        </p:spPr>
        <p:txBody>
          <a:bodyPr wrap="square" rtlCol="0">
            <a:spAutoFit/>
          </a:bodyPr>
          <a:lstStyle/>
          <a:p>
            <a:pPr marL="342900" indent="-342900">
              <a:buAutoNum type="arabicPeriod"/>
            </a:pPr>
            <a:r>
              <a:rPr lang="en-US" dirty="0"/>
              <a:t>Using </a:t>
            </a:r>
            <a:r>
              <a:rPr lang="en-US" dirty="0" err="1"/>
              <a:t>GridSearchCV</a:t>
            </a:r>
            <a:r>
              <a:rPr lang="en-US" dirty="0"/>
              <a:t> from </a:t>
            </a:r>
            <a:r>
              <a:rPr lang="en-US" dirty="0" err="1"/>
              <a:t>sklearn</a:t>
            </a:r>
            <a:r>
              <a:rPr lang="en-US" dirty="0"/>
              <a:t> kit to find best model from a </a:t>
            </a:r>
            <a:r>
              <a:rPr lang="en-US" dirty="0">
                <a:highlight>
                  <a:srgbClr val="B4C7B5"/>
                </a:highlight>
              </a:rPr>
              <a:t>logistic regression model</a:t>
            </a:r>
            <a:r>
              <a:rPr lang="en-US" dirty="0"/>
              <a:t>, decision tree model and a random forest model.  </a:t>
            </a:r>
          </a:p>
          <a:p>
            <a:pPr marL="342900" indent="-342900">
              <a:buAutoNum type="arabicPeriod"/>
            </a:pPr>
            <a:r>
              <a:rPr lang="en-US" dirty="0"/>
              <a:t>Scale the model using Standard Scaler</a:t>
            </a:r>
          </a:p>
          <a:p>
            <a:pPr marL="342900" indent="-342900">
              <a:buAutoNum type="arabicPeriod"/>
            </a:pPr>
            <a:r>
              <a:rPr lang="en-US" dirty="0"/>
              <a:t>Perform </a:t>
            </a:r>
            <a:r>
              <a:rPr lang="en-US" dirty="0">
                <a:hlinkClick r:id="rId4"/>
              </a:rPr>
              <a:t>Principal Component Analysis</a:t>
            </a:r>
            <a:r>
              <a:rPr lang="en-US" dirty="0"/>
              <a:t> to Reduce Dimensionality of dataset – 12 features &gt;6 components. </a:t>
            </a:r>
          </a:p>
        </p:txBody>
      </p:sp>
      <p:pic>
        <p:nvPicPr>
          <p:cNvPr id="16" name="Picture 15" descr="Text&#10;&#10;Description automatically generated">
            <a:extLst>
              <a:ext uri="{FF2B5EF4-FFF2-40B4-BE49-F238E27FC236}">
                <a16:creationId xmlns:a16="http://schemas.microsoft.com/office/drawing/2014/main" id="{8C9BF649-9086-955C-C58C-08D634E3B816}"/>
              </a:ext>
            </a:extLst>
          </p:cNvPr>
          <p:cNvPicPr>
            <a:picLocks noChangeAspect="1"/>
          </p:cNvPicPr>
          <p:nvPr/>
        </p:nvPicPr>
        <p:blipFill rotWithShape="1">
          <a:blip r:embed="rId5"/>
          <a:srcRect t="57161"/>
          <a:stretch/>
        </p:blipFill>
        <p:spPr>
          <a:xfrm>
            <a:off x="6362915" y="1468249"/>
            <a:ext cx="5398779" cy="431975"/>
          </a:xfrm>
          <a:prstGeom prst="rect">
            <a:avLst/>
          </a:prstGeom>
        </p:spPr>
      </p:pic>
      <p:pic>
        <p:nvPicPr>
          <p:cNvPr id="18" name="Picture 17" descr="Graphical user interface, text&#10;&#10;Description automatically generated with medium confidence">
            <a:extLst>
              <a:ext uri="{FF2B5EF4-FFF2-40B4-BE49-F238E27FC236}">
                <a16:creationId xmlns:a16="http://schemas.microsoft.com/office/drawing/2014/main" id="{15D3ED52-567D-2170-6341-0CABE5F99601}"/>
              </a:ext>
            </a:extLst>
          </p:cNvPr>
          <p:cNvPicPr>
            <a:picLocks noChangeAspect="1"/>
          </p:cNvPicPr>
          <p:nvPr/>
        </p:nvPicPr>
        <p:blipFill>
          <a:blip r:embed="rId6"/>
          <a:stretch>
            <a:fillRect/>
          </a:stretch>
        </p:blipFill>
        <p:spPr>
          <a:xfrm>
            <a:off x="7505940" y="1889091"/>
            <a:ext cx="3112725" cy="1524000"/>
          </a:xfrm>
          <a:prstGeom prst="rect">
            <a:avLst/>
          </a:prstGeom>
        </p:spPr>
      </p:pic>
      <p:pic>
        <p:nvPicPr>
          <p:cNvPr id="22534" name="Picture 6">
            <a:extLst>
              <a:ext uri="{FF2B5EF4-FFF2-40B4-BE49-F238E27FC236}">
                <a16:creationId xmlns:a16="http://schemas.microsoft.com/office/drawing/2014/main" id="{FA9A8FCD-D57C-DFED-9AF4-195D5689F4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896" y="3469810"/>
            <a:ext cx="4940300" cy="3327400"/>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9AEFC2D4-5450-AB3A-74C0-CFFE3A33F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1805" y="3413091"/>
            <a:ext cx="4851400" cy="33274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AC6E326D-9614-D050-2309-D773BC19C868}"/>
              </a:ext>
            </a:extLst>
          </p:cNvPr>
          <p:cNvCxnSpPr/>
          <p:nvPr/>
        </p:nvCxnSpPr>
        <p:spPr>
          <a:xfrm flipH="1" flipV="1">
            <a:off x="3460376" y="4105835"/>
            <a:ext cx="125506" cy="286871"/>
          </a:xfrm>
          <a:prstGeom prst="straightConnector1">
            <a:avLst/>
          </a:prstGeom>
          <a:ln w="38100">
            <a:solidFill>
              <a:srgbClr val="B4C7B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310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A244-2709-8158-AF02-50A43CB34070}"/>
              </a:ext>
            </a:extLst>
          </p:cNvPr>
          <p:cNvSpPr>
            <a:spLocks noGrp="1"/>
          </p:cNvSpPr>
          <p:nvPr>
            <p:ph type="title"/>
          </p:nvPr>
        </p:nvSpPr>
        <p:spPr>
          <a:xfrm>
            <a:off x="271809" y="245870"/>
            <a:ext cx="3273193" cy="666884"/>
          </a:xfrm>
        </p:spPr>
        <p:txBody>
          <a:bodyPr>
            <a:normAutofit fontScale="90000"/>
          </a:bodyPr>
          <a:lstStyle/>
          <a:p>
            <a:r>
              <a:rPr lang="en-US" dirty="0"/>
              <a:t>WHY PCA?</a:t>
            </a:r>
          </a:p>
        </p:txBody>
      </p:sp>
      <p:sp>
        <p:nvSpPr>
          <p:cNvPr id="3" name="Content Placeholder 2">
            <a:extLst>
              <a:ext uri="{FF2B5EF4-FFF2-40B4-BE49-F238E27FC236}">
                <a16:creationId xmlns:a16="http://schemas.microsoft.com/office/drawing/2014/main" id="{103BDCD3-1B48-A16F-5BF2-13A26EB3146E}"/>
              </a:ext>
            </a:extLst>
          </p:cNvPr>
          <p:cNvSpPr>
            <a:spLocks noGrp="1"/>
          </p:cNvSpPr>
          <p:nvPr>
            <p:ph idx="1"/>
          </p:nvPr>
        </p:nvSpPr>
        <p:spPr>
          <a:xfrm>
            <a:off x="271809" y="1237129"/>
            <a:ext cx="3457509" cy="2348753"/>
          </a:xfrm>
        </p:spPr>
        <p:txBody>
          <a:bodyPr>
            <a:normAutofit fontScale="92500" lnSpcReduction="10000"/>
          </a:bodyPr>
          <a:lstStyle/>
          <a:p>
            <a:pPr marL="0" indent="0">
              <a:buNone/>
            </a:pPr>
            <a:r>
              <a:rPr lang="en-US" dirty="0"/>
              <a:t>Pros</a:t>
            </a:r>
          </a:p>
          <a:p>
            <a:r>
              <a:rPr lang="en-US" dirty="0"/>
              <a:t>Reduces dimensionality in dataset while still maintaining the information needed from the dataset</a:t>
            </a:r>
          </a:p>
          <a:p>
            <a:r>
              <a:rPr lang="en-US" dirty="0"/>
              <a:t>Removes correlated features from the dataset</a:t>
            </a:r>
          </a:p>
          <a:p>
            <a:r>
              <a:rPr lang="en-US" dirty="0"/>
              <a:t>Reduced overfitting</a:t>
            </a:r>
          </a:p>
        </p:txBody>
      </p:sp>
      <p:sp>
        <p:nvSpPr>
          <p:cNvPr id="4" name="TextBox 3">
            <a:extLst>
              <a:ext uri="{FF2B5EF4-FFF2-40B4-BE49-F238E27FC236}">
                <a16:creationId xmlns:a16="http://schemas.microsoft.com/office/drawing/2014/main" id="{937FB892-7BDD-D329-9556-14899B2DC9D4}"/>
              </a:ext>
            </a:extLst>
          </p:cNvPr>
          <p:cNvSpPr txBox="1"/>
          <p:nvPr/>
        </p:nvSpPr>
        <p:spPr>
          <a:xfrm>
            <a:off x="8478997" y="5081813"/>
            <a:ext cx="4087907" cy="1200329"/>
          </a:xfrm>
          <a:prstGeom prst="rect">
            <a:avLst/>
          </a:prstGeom>
          <a:noFill/>
        </p:spPr>
        <p:txBody>
          <a:bodyPr wrap="square" rtlCol="0">
            <a:spAutoFit/>
          </a:bodyPr>
          <a:lstStyle/>
          <a:p>
            <a:r>
              <a:rPr lang="en-US" dirty="0"/>
              <a:t>Cons:</a:t>
            </a:r>
          </a:p>
          <a:p>
            <a:pPr marL="285750" indent="-285750">
              <a:buFont typeface="Arial" panose="020B0604020202020204" pitchFamily="34" charset="0"/>
              <a:buChar char="•"/>
            </a:pPr>
            <a:r>
              <a:rPr lang="en-US" dirty="0"/>
              <a:t>Need to scale the data before preforming PCA</a:t>
            </a:r>
          </a:p>
          <a:p>
            <a:pPr marL="285750" indent="-285750">
              <a:buFont typeface="Arial" panose="020B0604020202020204" pitchFamily="34" charset="0"/>
              <a:buChar char="•"/>
            </a:pPr>
            <a:r>
              <a:rPr lang="en-US" dirty="0"/>
              <a:t>Will still lose data</a:t>
            </a:r>
          </a:p>
        </p:txBody>
      </p:sp>
      <p:pic>
        <p:nvPicPr>
          <p:cNvPr id="8" name="Picture 7" descr="Text&#10;&#10;Description automatically generated">
            <a:extLst>
              <a:ext uri="{FF2B5EF4-FFF2-40B4-BE49-F238E27FC236}">
                <a16:creationId xmlns:a16="http://schemas.microsoft.com/office/drawing/2014/main" id="{EC389B1B-D258-0FEE-51CA-14B8BF4A90AD}"/>
              </a:ext>
            </a:extLst>
          </p:cNvPr>
          <p:cNvPicPr>
            <a:picLocks noChangeAspect="1"/>
          </p:cNvPicPr>
          <p:nvPr/>
        </p:nvPicPr>
        <p:blipFill rotWithShape="1">
          <a:blip r:embed="rId3"/>
          <a:srcRect t="4353" b="37511"/>
          <a:stretch/>
        </p:blipFill>
        <p:spPr>
          <a:xfrm>
            <a:off x="271809" y="4151141"/>
            <a:ext cx="7772400" cy="2394270"/>
          </a:xfrm>
          <a:prstGeom prst="rect">
            <a:avLst/>
          </a:prstGeom>
        </p:spPr>
      </p:pic>
      <p:pic>
        <p:nvPicPr>
          <p:cNvPr id="10" name="Picture 9" descr="Text&#10;&#10;Description automatically generated">
            <a:extLst>
              <a:ext uri="{FF2B5EF4-FFF2-40B4-BE49-F238E27FC236}">
                <a16:creationId xmlns:a16="http://schemas.microsoft.com/office/drawing/2014/main" id="{573CE7CD-846E-2A33-2A2E-D516E41A5D88}"/>
              </a:ext>
            </a:extLst>
          </p:cNvPr>
          <p:cNvPicPr>
            <a:picLocks noChangeAspect="1"/>
          </p:cNvPicPr>
          <p:nvPr/>
        </p:nvPicPr>
        <p:blipFill>
          <a:blip r:embed="rId4"/>
          <a:stretch>
            <a:fillRect/>
          </a:stretch>
        </p:blipFill>
        <p:spPr>
          <a:xfrm>
            <a:off x="4158009" y="719852"/>
            <a:ext cx="7917145" cy="2866030"/>
          </a:xfrm>
          <a:prstGeom prst="rect">
            <a:avLst/>
          </a:prstGeom>
        </p:spPr>
      </p:pic>
    </p:spTree>
    <p:extLst>
      <p:ext uri="{BB962C8B-B14F-4D97-AF65-F5344CB8AC3E}">
        <p14:creationId xmlns:p14="http://schemas.microsoft.com/office/powerpoint/2010/main" val="114110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337C-7318-699C-A10E-6B2F975103D4}"/>
              </a:ext>
            </a:extLst>
          </p:cNvPr>
          <p:cNvSpPr>
            <a:spLocks noGrp="1"/>
          </p:cNvSpPr>
          <p:nvPr>
            <p:ph type="title"/>
          </p:nvPr>
        </p:nvSpPr>
        <p:spPr>
          <a:xfrm>
            <a:off x="2231136" y="333665"/>
            <a:ext cx="7729728" cy="929111"/>
          </a:xfrm>
        </p:spPr>
        <p:txBody>
          <a:bodyPr>
            <a:normAutofit fontScale="90000"/>
          </a:bodyPr>
          <a:lstStyle/>
          <a:p>
            <a:r>
              <a:rPr lang="en-US" dirty="0"/>
              <a:t>PCA + Logistic Regression model Pipeline</a:t>
            </a:r>
          </a:p>
        </p:txBody>
      </p:sp>
      <p:graphicFrame>
        <p:nvGraphicFramePr>
          <p:cNvPr id="4" name="Content Placeholder 3">
            <a:extLst>
              <a:ext uri="{FF2B5EF4-FFF2-40B4-BE49-F238E27FC236}">
                <a16:creationId xmlns:a16="http://schemas.microsoft.com/office/drawing/2014/main" id="{68390556-807F-C967-A986-2C07AEDF1BD5}"/>
              </a:ext>
            </a:extLst>
          </p:cNvPr>
          <p:cNvGraphicFramePr>
            <a:graphicFrameLocks noGrp="1"/>
          </p:cNvGraphicFramePr>
          <p:nvPr>
            <p:ph idx="1"/>
            <p:extLst>
              <p:ext uri="{D42A27DB-BD31-4B8C-83A1-F6EECF244321}">
                <p14:modId xmlns:p14="http://schemas.microsoft.com/office/powerpoint/2010/main" val="2077898119"/>
              </p:ext>
            </p:extLst>
          </p:nvPr>
        </p:nvGraphicFramePr>
        <p:xfrm>
          <a:off x="0" y="964692"/>
          <a:ext cx="12191999" cy="5543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Graphical user interface, text, application&#10;&#10;Description automatically generated">
            <a:extLst>
              <a:ext uri="{FF2B5EF4-FFF2-40B4-BE49-F238E27FC236}">
                <a16:creationId xmlns:a16="http://schemas.microsoft.com/office/drawing/2014/main" id="{9B52354E-C593-A992-7C3D-5F652A7A1CCE}"/>
              </a:ext>
            </a:extLst>
          </p:cNvPr>
          <p:cNvPicPr>
            <a:picLocks noChangeAspect="1"/>
          </p:cNvPicPr>
          <p:nvPr/>
        </p:nvPicPr>
        <p:blipFill>
          <a:blip r:embed="rId8"/>
          <a:stretch>
            <a:fillRect/>
          </a:stretch>
        </p:blipFill>
        <p:spPr>
          <a:xfrm>
            <a:off x="0" y="3155950"/>
            <a:ext cx="3371409" cy="1612900"/>
          </a:xfrm>
          <a:prstGeom prst="rect">
            <a:avLst/>
          </a:prstGeom>
        </p:spPr>
      </p:pic>
      <p:pic>
        <p:nvPicPr>
          <p:cNvPr id="8" name="Picture 7" descr="Text, letter&#10;&#10;Description automatically generated">
            <a:extLst>
              <a:ext uri="{FF2B5EF4-FFF2-40B4-BE49-F238E27FC236}">
                <a16:creationId xmlns:a16="http://schemas.microsoft.com/office/drawing/2014/main" id="{B983E591-5821-9718-C503-179D106D9D85}"/>
              </a:ext>
            </a:extLst>
          </p:cNvPr>
          <p:cNvPicPr>
            <a:picLocks noChangeAspect="1"/>
          </p:cNvPicPr>
          <p:nvPr/>
        </p:nvPicPr>
        <p:blipFill>
          <a:blip r:embed="rId9"/>
          <a:stretch>
            <a:fillRect/>
          </a:stretch>
        </p:blipFill>
        <p:spPr>
          <a:xfrm>
            <a:off x="3776617" y="3317477"/>
            <a:ext cx="3706435" cy="1400944"/>
          </a:xfrm>
          <a:prstGeom prst="rect">
            <a:avLst/>
          </a:prstGeom>
        </p:spPr>
      </p:pic>
      <p:pic>
        <p:nvPicPr>
          <p:cNvPr id="10" name="Picture 9">
            <a:extLst>
              <a:ext uri="{FF2B5EF4-FFF2-40B4-BE49-F238E27FC236}">
                <a16:creationId xmlns:a16="http://schemas.microsoft.com/office/drawing/2014/main" id="{941E6029-7828-2B27-BAE6-9C10027B0B7C}"/>
              </a:ext>
            </a:extLst>
          </p:cNvPr>
          <p:cNvPicPr>
            <a:picLocks noChangeAspect="1"/>
          </p:cNvPicPr>
          <p:nvPr/>
        </p:nvPicPr>
        <p:blipFill>
          <a:blip r:embed="rId10"/>
          <a:stretch>
            <a:fillRect/>
          </a:stretch>
        </p:blipFill>
        <p:spPr>
          <a:xfrm>
            <a:off x="2302764" y="5840510"/>
            <a:ext cx="7658100" cy="7874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30C48DF7-6EAF-1B68-668C-0502B8089F44}"/>
              </a:ext>
            </a:extLst>
          </p:cNvPr>
          <p:cNvPicPr>
            <a:picLocks noChangeAspect="1"/>
          </p:cNvPicPr>
          <p:nvPr/>
        </p:nvPicPr>
        <p:blipFill>
          <a:blip r:embed="rId11"/>
          <a:stretch>
            <a:fillRect/>
          </a:stretch>
        </p:blipFill>
        <p:spPr>
          <a:xfrm>
            <a:off x="7966037" y="2738742"/>
            <a:ext cx="4225961" cy="828251"/>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74032BD4-AD41-0F6D-DE1E-B662A6649BDC}"/>
              </a:ext>
            </a:extLst>
          </p:cNvPr>
          <p:cNvPicPr>
            <a:picLocks noChangeAspect="1"/>
          </p:cNvPicPr>
          <p:nvPr/>
        </p:nvPicPr>
        <p:blipFill>
          <a:blip r:embed="rId12"/>
          <a:stretch>
            <a:fillRect/>
          </a:stretch>
        </p:blipFill>
        <p:spPr>
          <a:xfrm>
            <a:off x="7966039" y="4108572"/>
            <a:ext cx="4225961" cy="929112"/>
          </a:xfrm>
          <a:prstGeom prst="rect">
            <a:avLst/>
          </a:prstGeom>
        </p:spPr>
      </p:pic>
    </p:spTree>
    <p:extLst>
      <p:ext uri="{BB962C8B-B14F-4D97-AF65-F5344CB8AC3E}">
        <p14:creationId xmlns:p14="http://schemas.microsoft.com/office/powerpoint/2010/main" val="2237133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4446-E322-ECA7-2BBB-D5C45B33B1EF}"/>
              </a:ext>
            </a:extLst>
          </p:cNvPr>
          <p:cNvSpPr>
            <a:spLocks noGrp="1"/>
          </p:cNvSpPr>
          <p:nvPr>
            <p:ph type="title"/>
          </p:nvPr>
        </p:nvSpPr>
        <p:spPr>
          <a:xfrm>
            <a:off x="1342595" y="806942"/>
            <a:ext cx="2837867" cy="911547"/>
          </a:xfrm>
        </p:spPr>
        <p:txBody>
          <a:bodyPr>
            <a:normAutofit fontScale="90000"/>
          </a:bodyPr>
          <a:lstStyle/>
          <a:p>
            <a:r>
              <a:rPr lang="en-US" dirty="0"/>
              <a:t>Overall summary</a:t>
            </a:r>
          </a:p>
        </p:txBody>
      </p:sp>
      <p:sp>
        <p:nvSpPr>
          <p:cNvPr id="3" name="Content Placeholder 2">
            <a:extLst>
              <a:ext uri="{FF2B5EF4-FFF2-40B4-BE49-F238E27FC236}">
                <a16:creationId xmlns:a16="http://schemas.microsoft.com/office/drawing/2014/main" id="{780C768B-C0D6-10A9-1DE6-3582F5AABEDD}"/>
              </a:ext>
            </a:extLst>
          </p:cNvPr>
          <p:cNvSpPr>
            <a:spLocks noGrp="1"/>
          </p:cNvSpPr>
          <p:nvPr>
            <p:ph idx="1"/>
          </p:nvPr>
        </p:nvSpPr>
        <p:spPr>
          <a:xfrm>
            <a:off x="286871" y="2177116"/>
            <a:ext cx="5145741" cy="2503768"/>
          </a:xfrm>
        </p:spPr>
        <p:txBody>
          <a:bodyPr/>
          <a:lstStyle/>
          <a:p>
            <a:r>
              <a:rPr lang="en-US" dirty="0"/>
              <a:t>Too much information can lead to overfitting</a:t>
            </a:r>
          </a:p>
          <a:p>
            <a:r>
              <a:rPr lang="en-US" dirty="0"/>
              <a:t>Datasets with many features need to have a dimensionality reduction</a:t>
            </a:r>
          </a:p>
          <a:p>
            <a:r>
              <a:rPr lang="en-US" dirty="0"/>
              <a:t>PCA transforms features to principal components that retain important information</a:t>
            </a:r>
          </a:p>
          <a:p>
            <a:r>
              <a:rPr lang="en-US" dirty="0"/>
              <a:t>Data loss is inevitable and can affect the model’s accuracy</a:t>
            </a:r>
          </a:p>
        </p:txBody>
      </p:sp>
      <p:pic>
        <p:nvPicPr>
          <p:cNvPr id="26626" name="Picture 2">
            <a:extLst>
              <a:ext uri="{FF2B5EF4-FFF2-40B4-BE49-F238E27FC236}">
                <a16:creationId xmlns:a16="http://schemas.microsoft.com/office/drawing/2014/main" id="{09AF3BAA-A84A-7148-93A6-C2D2945AB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178" y="394566"/>
            <a:ext cx="6035152" cy="606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80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4446-E322-ECA7-2BBB-D5C45B33B1EF}"/>
              </a:ext>
            </a:extLst>
          </p:cNvPr>
          <p:cNvSpPr>
            <a:spLocks noGrp="1"/>
          </p:cNvSpPr>
          <p:nvPr>
            <p:ph type="title"/>
          </p:nvPr>
        </p:nvSpPr>
        <p:spPr>
          <a:xfrm>
            <a:off x="5558118" y="640021"/>
            <a:ext cx="5801240" cy="1140947"/>
          </a:xfrm>
        </p:spPr>
        <p:txBody>
          <a:bodyPr/>
          <a:lstStyle/>
          <a:p>
            <a:r>
              <a:rPr lang="en-US" sz="2800" dirty="0"/>
              <a:t>challenges and proposed suggestion </a:t>
            </a:r>
            <a:endParaRPr lang="en-US" dirty="0"/>
          </a:p>
        </p:txBody>
      </p:sp>
      <p:pic>
        <p:nvPicPr>
          <p:cNvPr id="5" name="Picture 2" descr="Autism Acceptance Rainbow Infinity Symbol | Poster">
            <a:extLst>
              <a:ext uri="{FF2B5EF4-FFF2-40B4-BE49-F238E27FC236}">
                <a16:creationId xmlns:a16="http://schemas.microsoft.com/office/drawing/2014/main" id="{5011B8BD-9755-9608-A4A6-6AEB75E256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73" t="26667" r="16293" b="28889"/>
          <a:stretch/>
        </p:blipFill>
        <p:spPr bwMode="auto">
          <a:xfrm>
            <a:off x="1097826" y="2061978"/>
            <a:ext cx="3083549" cy="27340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04313E-4F70-2DF1-A1F7-0E82E5108245}"/>
              </a:ext>
            </a:extLst>
          </p:cNvPr>
          <p:cNvSpPr txBox="1"/>
          <p:nvPr/>
        </p:nvSpPr>
        <p:spPr>
          <a:xfrm>
            <a:off x="5558118" y="2385637"/>
            <a:ext cx="5149561" cy="3582519"/>
          </a:xfrm>
          <a:prstGeom prst="rect">
            <a:avLst/>
          </a:prstGeom>
          <a:noFill/>
        </p:spPr>
        <p:txBody>
          <a:bodyPr wrap="square">
            <a:spAutoFit/>
          </a:bodyPr>
          <a:lstStyle/>
          <a:p>
            <a:pPr>
              <a:lnSpc>
                <a:spcPct val="90000"/>
              </a:lnSpc>
              <a:buClr>
                <a:schemeClr val="tx2"/>
              </a:buClr>
            </a:pPr>
            <a:r>
              <a:rPr lang="en-US" b="1" u="sng" dirty="0"/>
              <a:t>Data Collection Process </a:t>
            </a:r>
          </a:p>
          <a:p>
            <a:pPr>
              <a:lnSpc>
                <a:spcPct val="90000"/>
              </a:lnSpc>
              <a:buClr>
                <a:schemeClr val="tx2"/>
              </a:buClr>
            </a:pPr>
            <a:endParaRPr lang="en-US" b="1" u="sng" dirty="0"/>
          </a:p>
          <a:p>
            <a:pPr marL="285750" indent="-285750">
              <a:lnSpc>
                <a:spcPct val="90000"/>
              </a:lnSpc>
              <a:buClr>
                <a:schemeClr val="tx2"/>
              </a:buClr>
              <a:buFont typeface="Arial" panose="020B0604020202020204" pitchFamily="34" charset="0"/>
              <a:buChar char="•"/>
            </a:pPr>
            <a:r>
              <a:rPr lang="en-US" dirty="0"/>
              <a:t>Reduce changes in environment or routine</a:t>
            </a:r>
          </a:p>
          <a:p>
            <a:pPr marL="285750" indent="-285750">
              <a:lnSpc>
                <a:spcPct val="90000"/>
              </a:lnSpc>
              <a:buClr>
                <a:schemeClr val="tx2"/>
              </a:buClr>
              <a:buFont typeface="Arial" panose="020B0604020202020204" pitchFamily="34" charset="0"/>
              <a:buChar char="•"/>
            </a:pPr>
            <a:r>
              <a:rPr lang="en-US" dirty="0"/>
              <a:t>Collect data in the form of a longitudinal study</a:t>
            </a:r>
          </a:p>
          <a:p>
            <a:pPr marL="285750" indent="-285750">
              <a:lnSpc>
                <a:spcPct val="90000"/>
              </a:lnSpc>
              <a:buClr>
                <a:schemeClr val="tx2"/>
              </a:buClr>
              <a:buFont typeface="Arial" panose="020B0604020202020204" pitchFamily="34" charset="0"/>
              <a:buChar char="•"/>
            </a:pPr>
            <a:endParaRPr lang="en-US" dirty="0"/>
          </a:p>
          <a:p>
            <a:pPr marL="285750" indent="-285750">
              <a:lnSpc>
                <a:spcPct val="90000"/>
              </a:lnSpc>
              <a:buClr>
                <a:schemeClr val="tx2"/>
              </a:buClr>
              <a:buFont typeface="Arial" panose="020B0604020202020204" pitchFamily="34" charset="0"/>
              <a:buChar char="•"/>
            </a:pPr>
            <a:endParaRPr lang="en-US" dirty="0"/>
          </a:p>
          <a:p>
            <a:pPr>
              <a:lnSpc>
                <a:spcPct val="90000"/>
              </a:lnSpc>
              <a:buClr>
                <a:schemeClr val="tx2"/>
              </a:buClr>
            </a:pPr>
            <a:endParaRPr lang="en-US" dirty="0"/>
          </a:p>
          <a:p>
            <a:pPr>
              <a:lnSpc>
                <a:spcPct val="90000"/>
              </a:lnSpc>
              <a:buClr>
                <a:schemeClr val="tx2"/>
              </a:buClr>
            </a:pPr>
            <a:endParaRPr lang="en-US" dirty="0"/>
          </a:p>
          <a:p>
            <a:pPr>
              <a:lnSpc>
                <a:spcPct val="90000"/>
              </a:lnSpc>
              <a:buClr>
                <a:schemeClr val="tx2"/>
              </a:buClr>
            </a:pPr>
            <a:r>
              <a:rPr lang="en-US" b="1" u="sng" dirty="0"/>
              <a:t>Data Processing and Analysis</a:t>
            </a:r>
          </a:p>
          <a:p>
            <a:pPr>
              <a:lnSpc>
                <a:spcPct val="90000"/>
              </a:lnSpc>
              <a:buClr>
                <a:schemeClr val="tx2"/>
              </a:buClr>
            </a:pPr>
            <a:endParaRPr lang="en-US" b="1" u="sng" dirty="0"/>
          </a:p>
          <a:p>
            <a:pPr marL="285750" indent="-285750">
              <a:lnSpc>
                <a:spcPct val="90000"/>
              </a:lnSpc>
              <a:buClr>
                <a:schemeClr val="tx2"/>
              </a:buClr>
              <a:buFont typeface="Arial" panose="020B0604020202020204" pitchFamily="34" charset="0"/>
              <a:buChar char="•"/>
            </a:pPr>
            <a:r>
              <a:rPr lang="en-US" dirty="0"/>
              <a:t>Include all participant data collected</a:t>
            </a:r>
          </a:p>
          <a:p>
            <a:pPr marL="285750" indent="-285750">
              <a:lnSpc>
                <a:spcPct val="90000"/>
              </a:lnSpc>
              <a:buClr>
                <a:schemeClr val="tx2"/>
              </a:buClr>
              <a:buFont typeface="Arial" panose="020B0604020202020204" pitchFamily="34" charset="0"/>
              <a:buChar char="•"/>
            </a:pPr>
            <a:r>
              <a:rPr lang="en-US" dirty="0"/>
              <a:t>Review and prep csv file before loading into python to improve lag time for big file of data</a:t>
            </a:r>
          </a:p>
          <a:p>
            <a:pPr marL="285750" indent="-285750">
              <a:lnSpc>
                <a:spcPct val="90000"/>
              </a:lnSpc>
              <a:buClr>
                <a:schemeClr val="tx2"/>
              </a:buClr>
              <a:buFont typeface="Arial" panose="020B0604020202020204" pitchFamily="34" charset="0"/>
              <a:buChar char="•"/>
            </a:pPr>
            <a:r>
              <a:rPr lang="en-US" dirty="0"/>
              <a:t>Learn more about the concept of eye tracking </a:t>
            </a:r>
          </a:p>
        </p:txBody>
      </p:sp>
    </p:spTree>
    <p:extLst>
      <p:ext uri="{BB962C8B-B14F-4D97-AF65-F5344CB8AC3E}">
        <p14:creationId xmlns:p14="http://schemas.microsoft.com/office/powerpoint/2010/main" val="126297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60D56-173E-B350-9E65-38FE5583B44B}"/>
              </a:ext>
            </a:extLst>
          </p:cNvPr>
          <p:cNvSpPr>
            <a:spLocks noGrp="1"/>
          </p:cNvSpPr>
          <p:nvPr>
            <p:ph type="title"/>
          </p:nvPr>
        </p:nvSpPr>
        <p:spPr>
          <a:xfrm>
            <a:off x="4073921" y="195475"/>
            <a:ext cx="4044158" cy="631026"/>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C39B9CC8-0550-B2AE-40A1-8D987B28007E}"/>
              </a:ext>
            </a:extLst>
          </p:cNvPr>
          <p:cNvSpPr>
            <a:spLocks noGrp="1"/>
          </p:cNvSpPr>
          <p:nvPr>
            <p:ph idx="1"/>
          </p:nvPr>
        </p:nvSpPr>
        <p:spPr>
          <a:xfrm>
            <a:off x="1398493" y="1129553"/>
            <a:ext cx="9305365" cy="5217459"/>
          </a:xfrm>
        </p:spPr>
        <p:txBody>
          <a:bodyPr>
            <a:normAutofit lnSpcReduction="10000"/>
          </a:bodyPr>
          <a:lstStyle/>
          <a:p>
            <a:pPr algn="l"/>
            <a:r>
              <a:rPr lang="en-US" b="0" i="0" dirty="0">
                <a:solidFill>
                  <a:srgbClr val="212121"/>
                </a:solidFill>
                <a:effectLst/>
                <a:latin typeface="system-ui"/>
              </a:rPr>
              <a:t>Spitzer RL, Siegel B. The DSM-III-R field trial of pervasive developmental disorders. J Am </a:t>
            </a:r>
            <a:r>
              <a:rPr lang="en-US" b="0" i="0" dirty="0" err="1">
                <a:solidFill>
                  <a:srgbClr val="212121"/>
                </a:solidFill>
                <a:effectLst/>
                <a:latin typeface="system-ui"/>
              </a:rPr>
              <a:t>Acad</a:t>
            </a:r>
            <a:r>
              <a:rPr lang="en-US" b="0" i="0" dirty="0">
                <a:solidFill>
                  <a:srgbClr val="212121"/>
                </a:solidFill>
                <a:effectLst/>
                <a:latin typeface="system-ui"/>
              </a:rPr>
              <a:t> Child </a:t>
            </a:r>
            <a:r>
              <a:rPr lang="en-US" b="0" i="0" dirty="0" err="1">
                <a:solidFill>
                  <a:srgbClr val="212121"/>
                </a:solidFill>
                <a:effectLst/>
                <a:latin typeface="system-ui"/>
              </a:rPr>
              <a:t>Adolesc</a:t>
            </a:r>
            <a:r>
              <a:rPr lang="en-US" b="0" i="0" dirty="0">
                <a:solidFill>
                  <a:srgbClr val="212121"/>
                </a:solidFill>
                <a:effectLst/>
                <a:latin typeface="system-ui"/>
              </a:rPr>
              <a:t> Psychiatry. 1990 Nov;29(6):855-62. </a:t>
            </a:r>
            <a:r>
              <a:rPr lang="en-US" b="0" i="0" dirty="0" err="1">
                <a:solidFill>
                  <a:srgbClr val="212121"/>
                </a:solidFill>
                <a:effectLst/>
                <a:latin typeface="system-ui"/>
              </a:rPr>
              <a:t>doi</a:t>
            </a:r>
            <a:r>
              <a:rPr lang="en-US" b="0" i="0" dirty="0">
                <a:solidFill>
                  <a:srgbClr val="212121"/>
                </a:solidFill>
                <a:effectLst/>
                <a:latin typeface="system-ui"/>
              </a:rPr>
              <a:t>: 10.1097/00004583-199011000-00003. PMID: 2273011.</a:t>
            </a:r>
          </a:p>
          <a:p>
            <a:pPr algn="l"/>
            <a:r>
              <a:rPr lang="en-US" b="0" i="0" dirty="0">
                <a:solidFill>
                  <a:srgbClr val="212121"/>
                </a:solidFill>
                <a:effectLst/>
                <a:latin typeface="system-ui"/>
              </a:rPr>
              <a:t>Cilia, Federica; </a:t>
            </a:r>
            <a:r>
              <a:rPr lang="en-US" b="0" i="0" dirty="0" err="1">
                <a:solidFill>
                  <a:srgbClr val="212121"/>
                </a:solidFill>
                <a:effectLst/>
                <a:latin typeface="system-ui"/>
              </a:rPr>
              <a:t>Carette</a:t>
            </a:r>
            <a:r>
              <a:rPr lang="en-US" b="0" i="0" dirty="0">
                <a:solidFill>
                  <a:srgbClr val="212121"/>
                </a:solidFill>
                <a:effectLst/>
                <a:latin typeface="system-ui"/>
              </a:rPr>
              <a:t>, Romuald; </a:t>
            </a:r>
            <a:r>
              <a:rPr lang="en-US" b="0" i="0" dirty="0" err="1">
                <a:solidFill>
                  <a:srgbClr val="212121"/>
                </a:solidFill>
                <a:effectLst/>
                <a:latin typeface="system-ui"/>
              </a:rPr>
              <a:t>Elbattah</a:t>
            </a:r>
            <a:r>
              <a:rPr lang="en-US" b="0" i="0" dirty="0">
                <a:solidFill>
                  <a:srgbClr val="212121"/>
                </a:solidFill>
                <a:effectLst/>
                <a:latin typeface="system-ui"/>
              </a:rPr>
              <a:t>, Mahmoud; </a:t>
            </a:r>
            <a:r>
              <a:rPr lang="en-US" b="0" i="0" dirty="0" err="1">
                <a:solidFill>
                  <a:srgbClr val="212121"/>
                </a:solidFill>
                <a:effectLst/>
                <a:latin typeface="system-ui"/>
              </a:rPr>
              <a:t>Guérin</a:t>
            </a:r>
            <a:r>
              <a:rPr lang="en-US" b="0" i="0" dirty="0">
                <a:solidFill>
                  <a:srgbClr val="212121"/>
                </a:solidFill>
                <a:effectLst/>
                <a:latin typeface="system-ui"/>
              </a:rPr>
              <a:t>, Jean-Luc; </a:t>
            </a:r>
            <a:r>
              <a:rPr lang="en-US" b="0" i="0" dirty="0" err="1">
                <a:solidFill>
                  <a:srgbClr val="212121"/>
                </a:solidFill>
                <a:effectLst/>
                <a:latin typeface="system-ui"/>
              </a:rPr>
              <a:t>Dequen</a:t>
            </a:r>
            <a:r>
              <a:rPr lang="en-US" b="0" i="0" dirty="0">
                <a:solidFill>
                  <a:srgbClr val="212121"/>
                </a:solidFill>
                <a:effectLst/>
                <a:latin typeface="system-ui"/>
              </a:rPr>
              <a:t>, Gilles (2022): Eye-Tracking Dataset to Support the Research on Autism Spectrum Disorder. </a:t>
            </a:r>
            <a:r>
              <a:rPr lang="en-US" b="0" i="0" dirty="0" err="1">
                <a:solidFill>
                  <a:srgbClr val="212121"/>
                </a:solidFill>
                <a:effectLst/>
                <a:latin typeface="system-ui"/>
              </a:rPr>
              <a:t>figshare</a:t>
            </a:r>
            <a:r>
              <a:rPr lang="en-US" b="0" i="0" dirty="0">
                <a:solidFill>
                  <a:srgbClr val="212121"/>
                </a:solidFill>
                <a:effectLst/>
                <a:latin typeface="system-ui"/>
              </a:rPr>
              <a:t>. Dataset. </a:t>
            </a:r>
            <a:r>
              <a:rPr lang="en-US" b="0" i="0" dirty="0">
                <a:solidFill>
                  <a:srgbClr val="212121"/>
                </a:solidFill>
                <a:effectLst/>
                <a:latin typeface="system-ui"/>
                <a:hlinkClick r:id="rId3"/>
              </a:rPr>
              <a:t>https://doi.org/10.6084/m9.figshare.20113592.v1</a:t>
            </a:r>
            <a:endParaRPr lang="en-US" b="0" i="0" dirty="0">
              <a:solidFill>
                <a:srgbClr val="212121"/>
              </a:solidFill>
              <a:effectLst/>
              <a:latin typeface="system-ui"/>
            </a:endParaRPr>
          </a:p>
          <a:p>
            <a:r>
              <a:rPr lang="en-US" dirty="0">
                <a:hlinkClick r:id="rId4"/>
              </a:rPr>
              <a:t>https://pubmed.ncbi.nlm.nih.gov/2273011/</a:t>
            </a:r>
            <a:r>
              <a:rPr lang="en-US" dirty="0"/>
              <a:t> </a:t>
            </a:r>
            <a:endParaRPr lang="en-US" dirty="0">
              <a:solidFill>
                <a:srgbClr val="212121"/>
              </a:solidFill>
              <a:latin typeface="system-ui"/>
            </a:endParaRPr>
          </a:p>
          <a:p>
            <a:pPr algn="l"/>
            <a:r>
              <a:rPr lang="en-US" dirty="0">
                <a:hlinkClick r:id="rId5"/>
              </a:rPr>
              <a:t>https://eyeware.tech/blog/what-is-eye-tracking/</a:t>
            </a:r>
            <a:r>
              <a:rPr lang="en-US" dirty="0"/>
              <a:t> </a:t>
            </a:r>
          </a:p>
          <a:p>
            <a:r>
              <a:rPr lang="en-US" dirty="0">
                <a:hlinkClick r:id="rId6"/>
              </a:rPr>
              <a:t>https://www.crossrivertherapy.com/autism/wheel</a:t>
            </a:r>
            <a:r>
              <a:rPr lang="en-US" dirty="0"/>
              <a:t> </a:t>
            </a:r>
          </a:p>
          <a:p>
            <a:r>
              <a:rPr lang="en-US" dirty="0">
                <a:hlinkClick r:id="rId7"/>
              </a:rPr>
              <a:t>https://www.cdc.gov/mmwr/volumes/72/ss/ss7202a1.htm?s_cid=ss7202a1_w</a:t>
            </a:r>
            <a:r>
              <a:rPr lang="en-US" dirty="0"/>
              <a:t> </a:t>
            </a:r>
          </a:p>
          <a:p>
            <a:r>
              <a:rPr lang="en-US" dirty="0">
                <a:hlinkClick r:id="rId8"/>
              </a:rPr>
              <a:t>https://builtin.com/data-science/train-test-split</a:t>
            </a:r>
            <a:r>
              <a:rPr lang="en-US" dirty="0"/>
              <a:t> </a:t>
            </a:r>
          </a:p>
          <a:p>
            <a:r>
              <a:rPr lang="en-US" dirty="0">
                <a:hlinkClick r:id="rId9"/>
              </a:rPr>
              <a:t>https://autismsociety.org/autism-acceptance-month/</a:t>
            </a:r>
            <a:r>
              <a:rPr lang="en-US" dirty="0"/>
              <a:t> </a:t>
            </a:r>
          </a:p>
          <a:p>
            <a:r>
              <a:rPr lang="en-US" dirty="0">
                <a:hlinkClick r:id="rId10"/>
              </a:rPr>
              <a:t>https://www.sciencedirect.com/science/article/abs/pii/B9780128212295000057</a:t>
            </a:r>
            <a:r>
              <a:rPr lang="en-US" dirty="0"/>
              <a:t> </a:t>
            </a:r>
          </a:p>
          <a:p>
            <a:r>
              <a:rPr lang="en-US" dirty="0">
                <a:hlinkClick r:id="rId11"/>
              </a:rPr>
              <a:t>https://magazine.medlineplus.gov/article/eye-tracking-technology-holds-promise-for-earlier-autism-diagnosis</a:t>
            </a:r>
            <a:r>
              <a:rPr lang="en-US" dirty="0"/>
              <a:t> </a:t>
            </a:r>
          </a:p>
          <a:p>
            <a:pPr algn="l"/>
            <a:endParaRPr lang="en-US" dirty="0"/>
          </a:p>
        </p:txBody>
      </p:sp>
    </p:spTree>
    <p:extLst>
      <p:ext uri="{BB962C8B-B14F-4D97-AF65-F5344CB8AC3E}">
        <p14:creationId xmlns:p14="http://schemas.microsoft.com/office/powerpoint/2010/main" val="135978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DCC1-DD25-FA45-0672-F848EBDEE3A5}"/>
              </a:ext>
            </a:extLst>
          </p:cNvPr>
          <p:cNvSpPr>
            <a:spLocks noGrp="1"/>
          </p:cNvSpPr>
          <p:nvPr>
            <p:ph type="title"/>
          </p:nvPr>
        </p:nvSpPr>
        <p:spPr>
          <a:xfrm>
            <a:off x="3949557" y="346984"/>
            <a:ext cx="4133805" cy="594360"/>
          </a:xfrm>
        </p:spPr>
        <p:txBody>
          <a:bodyPr>
            <a:normAutofit fontScale="90000"/>
          </a:bodyPr>
          <a:lstStyle/>
          <a:p>
            <a:r>
              <a:rPr lang="en-US" dirty="0"/>
              <a:t>Questions?</a:t>
            </a:r>
          </a:p>
        </p:txBody>
      </p:sp>
      <p:pic>
        <p:nvPicPr>
          <p:cNvPr id="5" name="Picture 4" descr="Qr code&#10;&#10;Description automatically generated">
            <a:extLst>
              <a:ext uri="{FF2B5EF4-FFF2-40B4-BE49-F238E27FC236}">
                <a16:creationId xmlns:a16="http://schemas.microsoft.com/office/drawing/2014/main" id="{872AA770-EBAD-866A-70B2-9F65A23CF0F4}"/>
              </a:ext>
            </a:extLst>
          </p:cNvPr>
          <p:cNvPicPr>
            <a:picLocks noChangeAspect="1"/>
          </p:cNvPicPr>
          <p:nvPr/>
        </p:nvPicPr>
        <p:blipFill>
          <a:blip r:embed="rId3"/>
          <a:stretch>
            <a:fillRect/>
          </a:stretch>
        </p:blipFill>
        <p:spPr>
          <a:xfrm>
            <a:off x="4029097" y="1441637"/>
            <a:ext cx="3974726" cy="3974726"/>
          </a:xfrm>
          <a:prstGeom prst="rect">
            <a:avLst/>
          </a:prstGeom>
        </p:spPr>
      </p:pic>
      <p:sp>
        <p:nvSpPr>
          <p:cNvPr id="7" name="TextBox 6">
            <a:extLst>
              <a:ext uri="{FF2B5EF4-FFF2-40B4-BE49-F238E27FC236}">
                <a16:creationId xmlns:a16="http://schemas.microsoft.com/office/drawing/2014/main" id="{20AAD1A6-50C8-9835-6801-B83D5EB9CDA8}"/>
              </a:ext>
            </a:extLst>
          </p:cNvPr>
          <p:cNvSpPr txBox="1"/>
          <p:nvPr/>
        </p:nvSpPr>
        <p:spPr>
          <a:xfrm>
            <a:off x="2940424" y="5772150"/>
            <a:ext cx="6221505" cy="369332"/>
          </a:xfrm>
          <a:prstGeom prst="rect">
            <a:avLst/>
          </a:prstGeom>
          <a:noFill/>
        </p:spPr>
        <p:txBody>
          <a:bodyPr wrap="square">
            <a:spAutoFit/>
          </a:bodyPr>
          <a:lstStyle/>
          <a:p>
            <a:r>
              <a:rPr lang="en-US" dirty="0">
                <a:hlinkClick r:id="rId4"/>
              </a:rPr>
              <a:t>https://github.com/crubalcava/ASD_TD_EyeTracking_Predictions</a:t>
            </a:r>
            <a:r>
              <a:rPr lang="en-US" dirty="0"/>
              <a:t> </a:t>
            </a:r>
          </a:p>
        </p:txBody>
      </p:sp>
    </p:spTree>
    <p:extLst>
      <p:ext uri="{BB962C8B-B14F-4D97-AF65-F5344CB8AC3E}">
        <p14:creationId xmlns:p14="http://schemas.microsoft.com/office/powerpoint/2010/main" val="59231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297" name="Rectangle 12296">
            <a:extLst>
              <a:ext uri="{FF2B5EF4-FFF2-40B4-BE49-F238E27FC236}">
                <a16:creationId xmlns:a16="http://schemas.microsoft.com/office/drawing/2014/main" id="{65041AB2-A9B4-4D3F-B120-38E7860A8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334" y="804334"/>
            <a:ext cx="10583332" cy="5249332"/>
          </a:xfrm>
          <a:prstGeom prst="rect">
            <a:avLst/>
          </a:prstGeom>
          <a:solidFill>
            <a:srgbClr val="FFFFFF"/>
          </a:solidFill>
          <a:ln w="190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Chart, line chart&#10;&#10;Description automatically generated">
            <a:extLst>
              <a:ext uri="{FF2B5EF4-FFF2-40B4-BE49-F238E27FC236}">
                <a16:creationId xmlns:a16="http://schemas.microsoft.com/office/drawing/2014/main" id="{0D3324E8-2534-89F9-6262-4AFEBED776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87422" y="1124712"/>
            <a:ext cx="9217155" cy="4608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5CBF0B-F59B-2898-FF2D-34150973F70E}"/>
              </a:ext>
            </a:extLst>
          </p:cNvPr>
          <p:cNvSpPr txBox="1"/>
          <p:nvPr/>
        </p:nvSpPr>
        <p:spPr>
          <a:xfrm>
            <a:off x="3693459" y="6374044"/>
            <a:ext cx="6096000" cy="369332"/>
          </a:xfrm>
          <a:prstGeom prst="rect">
            <a:avLst/>
          </a:prstGeom>
          <a:noFill/>
        </p:spPr>
        <p:txBody>
          <a:bodyPr wrap="square">
            <a:spAutoFit/>
          </a:bodyPr>
          <a:lstStyle/>
          <a:p>
            <a:r>
              <a:rPr lang="en-US" dirty="0">
                <a:hlinkClick r:id="rId4"/>
              </a:rPr>
              <a:t>https://www.cdc.gov/ncbddd/autism/data/index.html</a:t>
            </a:r>
            <a:r>
              <a:rPr lang="en-US" dirty="0"/>
              <a:t> </a:t>
            </a:r>
          </a:p>
        </p:txBody>
      </p:sp>
    </p:spTree>
    <p:extLst>
      <p:ext uri="{BB962C8B-B14F-4D97-AF65-F5344CB8AC3E}">
        <p14:creationId xmlns:p14="http://schemas.microsoft.com/office/powerpoint/2010/main" val="1917718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utism logo infinity sign with gradient of rainbow colors&#10;">
            <a:extLst>
              <a:ext uri="{FF2B5EF4-FFF2-40B4-BE49-F238E27FC236}">
                <a16:creationId xmlns:a16="http://schemas.microsoft.com/office/drawing/2014/main" id="{589B116E-7D99-B040-9C34-862E388CDB78}"/>
              </a:ext>
            </a:extLst>
          </p:cNvPr>
          <p:cNvPicPr>
            <a:picLocks noChangeAspect="1" noChangeArrowheads="1"/>
          </p:cNvPicPr>
          <p:nvPr/>
        </p:nvPicPr>
        <p:blipFill rotWithShape="1">
          <a:blip r:embed="rId3">
            <a:alphaModFix amt="6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22506" t="19221" r="21206" b="54541"/>
          <a:stretch/>
        </p:blipFill>
        <p:spPr bwMode="auto">
          <a:xfrm>
            <a:off x="-591671" y="-322728"/>
            <a:ext cx="13482917" cy="7835152"/>
          </a:xfrm>
          <a:prstGeom prst="rect">
            <a:avLst/>
          </a:prstGeom>
          <a:noFill/>
          <a:effectLst>
            <a:outerShdw dist="50800" dir="5400000" sx="93000" sy="93000" algn="ctr" rotWithShape="0">
              <a:srgbClr val="000000"/>
            </a:outerShdw>
          </a:effectLst>
        </p:spPr>
      </p:pic>
      <p:sp>
        <p:nvSpPr>
          <p:cNvPr id="2" name="Title 1">
            <a:extLst>
              <a:ext uri="{FF2B5EF4-FFF2-40B4-BE49-F238E27FC236}">
                <a16:creationId xmlns:a16="http://schemas.microsoft.com/office/drawing/2014/main" id="{4C35DCC1-DD25-FA45-0672-F848EBDEE3A5}"/>
              </a:ext>
            </a:extLst>
          </p:cNvPr>
          <p:cNvSpPr>
            <a:spLocks noGrp="1"/>
          </p:cNvSpPr>
          <p:nvPr>
            <p:ph type="title"/>
          </p:nvPr>
        </p:nvSpPr>
        <p:spPr>
          <a:xfrm>
            <a:off x="3757697" y="3514348"/>
            <a:ext cx="4133805" cy="594360"/>
          </a:xfrm>
        </p:spPr>
        <p:txBody>
          <a:bodyPr>
            <a:normAutofit fontScale="90000"/>
          </a:bodyPr>
          <a:lstStyle/>
          <a:p>
            <a:r>
              <a:rPr lang="en-US" dirty="0"/>
              <a:t>Thank you</a:t>
            </a:r>
          </a:p>
        </p:txBody>
      </p:sp>
    </p:spTree>
    <p:extLst>
      <p:ext uri="{BB962C8B-B14F-4D97-AF65-F5344CB8AC3E}">
        <p14:creationId xmlns:p14="http://schemas.microsoft.com/office/powerpoint/2010/main" val="116221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ACC0-C525-00A9-B9D0-1548AA327CAA}"/>
              </a:ext>
            </a:extLst>
          </p:cNvPr>
          <p:cNvSpPr>
            <a:spLocks noGrp="1"/>
          </p:cNvSpPr>
          <p:nvPr>
            <p:ph type="title"/>
          </p:nvPr>
        </p:nvSpPr>
        <p:spPr>
          <a:xfrm>
            <a:off x="3486191" y="461993"/>
            <a:ext cx="4456535" cy="629412"/>
          </a:xfrm>
        </p:spPr>
        <p:txBody>
          <a:bodyPr>
            <a:normAutofit fontScale="90000"/>
          </a:bodyPr>
          <a:lstStyle/>
          <a:p>
            <a:r>
              <a:rPr lang="en-US" dirty="0"/>
              <a:t>Summary of study</a:t>
            </a:r>
          </a:p>
        </p:txBody>
      </p:sp>
      <p:sp>
        <p:nvSpPr>
          <p:cNvPr id="3" name="Content Placeholder 2">
            <a:extLst>
              <a:ext uri="{FF2B5EF4-FFF2-40B4-BE49-F238E27FC236}">
                <a16:creationId xmlns:a16="http://schemas.microsoft.com/office/drawing/2014/main" id="{2FBDB440-8AD7-18A8-303C-30132D385A52}"/>
              </a:ext>
            </a:extLst>
          </p:cNvPr>
          <p:cNvSpPr>
            <a:spLocks noGrp="1"/>
          </p:cNvSpPr>
          <p:nvPr>
            <p:ph idx="1"/>
          </p:nvPr>
        </p:nvSpPr>
        <p:spPr>
          <a:xfrm>
            <a:off x="389416" y="1308338"/>
            <a:ext cx="4994417" cy="2272806"/>
          </a:xfrm>
        </p:spPr>
        <p:txBody>
          <a:bodyPr>
            <a:noAutofit/>
          </a:bodyPr>
          <a:lstStyle/>
          <a:p>
            <a:r>
              <a:rPr lang="en-US" b="1" i="0" dirty="0">
                <a:solidFill>
                  <a:srgbClr val="252525"/>
                </a:solidFill>
                <a:effectLst/>
                <a:latin typeface="Arial" panose="020B0604020202020204" pitchFamily="34" charset="0"/>
              </a:rPr>
              <a:t>Eye-Tracking Dataset to Support the Research on Autism Spectrum Disorder</a:t>
            </a:r>
            <a:endParaRPr lang="en-US" dirty="0"/>
          </a:p>
          <a:p>
            <a:r>
              <a:rPr lang="en-US" sz="1600" dirty="0"/>
              <a:t>59 school aged children from region of Hauts de France</a:t>
            </a:r>
          </a:p>
          <a:p>
            <a:r>
              <a:rPr lang="en-US" sz="1600" dirty="0"/>
              <a:t>Age range from 3 to 12 years old</a:t>
            </a:r>
          </a:p>
          <a:p>
            <a:r>
              <a:rPr lang="en-US" sz="1600" dirty="0"/>
              <a:t>Split between children that have autism and those that are labeled as typically developing</a:t>
            </a:r>
            <a:endParaRPr lang="en-US" dirty="0"/>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941D14D4-BEDF-BC80-81A6-3E112BFD11A7}"/>
              </a:ext>
            </a:extLst>
          </p:cNvPr>
          <p:cNvSpPr txBox="1">
            <a:spLocks/>
          </p:cNvSpPr>
          <p:nvPr/>
        </p:nvSpPr>
        <p:spPr>
          <a:xfrm>
            <a:off x="1752066" y="-1550992"/>
            <a:ext cx="4994417"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dirty="0"/>
          </a:p>
          <a:p>
            <a:endParaRPr lang="en-US" dirty="0"/>
          </a:p>
          <a:p>
            <a:endParaRPr lang="en-US" dirty="0"/>
          </a:p>
        </p:txBody>
      </p:sp>
      <p:graphicFrame>
        <p:nvGraphicFramePr>
          <p:cNvPr id="11" name="Table 7">
            <a:extLst>
              <a:ext uri="{FF2B5EF4-FFF2-40B4-BE49-F238E27FC236}">
                <a16:creationId xmlns:a16="http://schemas.microsoft.com/office/drawing/2014/main" id="{FD93FC14-2447-9F12-2CCF-127AA4AA0E8D}"/>
              </a:ext>
            </a:extLst>
          </p:cNvPr>
          <p:cNvGraphicFramePr>
            <a:graphicFrameLocks noGrp="1"/>
          </p:cNvGraphicFramePr>
          <p:nvPr>
            <p:extLst>
              <p:ext uri="{D42A27DB-BD31-4B8C-83A1-F6EECF244321}">
                <p14:modId xmlns:p14="http://schemas.microsoft.com/office/powerpoint/2010/main" val="489164440"/>
              </p:ext>
            </p:extLst>
          </p:nvPr>
        </p:nvGraphicFramePr>
        <p:xfrm>
          <a:off x="242047" y="3733801"/>
          <a:ext cx="11707906" cy="2956560"/>
        </p:xfrm>
        <a:graphic>
          <a:graphicData uri="http://schemas.openxmlformats.org/drawingml/2006/table">
            <a:tbl>
              <a:tblPr firstRow="1" bandRow="1">
                <a:tableStyleId>{BDBED569-4797-4DF1-A0F4-6AAB3CD982D8}</a:tableStyleId>
              </a:tblPr>
              <a:tblGrid>
                <a:gridCol w="1798923">
                  <a:extLst>
                    <a:ext uri="{9D8B030D-6E8A-4147-A177-3AD203B41FA5}">
                      <a16:colId xmlns:a16="http://schemas.microsoft.com/office/drawing/2014/main" val="4233351966"/>
                    </a:ext>
                  </a:extLst>
                </a:gridCol>
                <a:gridCol w="2713291">
                  <a:extLst>
                    <a:ext uri="{9D8B030D-6E8A-4147-A177-3AD203B41FA5}">
                      <a16:colId xmlns:a16="http://schemas.microsoft.com/office/drawing/2014/main" val="847521877"/>
                    </a:ext>
                  </a:extLst>
                </a:gridCol>
                <a:gridCol w="1798923">
                  <a:extLst>
                    <a:ext uri="{9D8B030D-6E8A-4147-A177-3AD203B41FA5}">
                      <a16:colId xmlns:a16="http://schemas.microsoft.com/office/drawing/2014/main" val="2123027337"/>
                    </a:ext>
                  </a:extLst>
                </a:gridCol>
                <a:gridCol w="1454718">
                  <a:extLst>
                    <a:ext uri="{9D8B030D-6E8A-4147-A177-3AD203B41FA5}">
                      <a16:colId xmlns:a16="http://schemas.microsoft.com/office/drawing/2014/main" val="3810319111"/>
                    </a:ext>
                  </a:extLst>
                </a:gridCol>
                <a:gridCol w="2143128">
                  <a:extLst>
                    <a:ext uri="{9D8B030D-6E8A-4147-A177-3AD203B41FA5}">
                      <a16:colId xmlns:a16="http://schemas.microsoft.com/office/drawing/2014/main" val="3780644261"/>
                    </a:ext>
                  </a:extLst>
                </a:gridCol>
                <a:gridCol w="1798923">
                  <a:extLst>
                    <a:ext uri="{9D8B030D-6E8A-4147-A177-3AD203B41FA5}">
                      <a16:colId xmlns:a16="http://schemas.microsoft.com/office/drawing/2014/main" val="3820488683"/>
                    </a:ext>
                  </a:extLst>
                </a:gridCol>
              </a:tblGrid>
              <a:tr h="431886">
                <a:tc>
                  <a:txBody>
                    <a:bodyPr/>
                    <a:lstStyle/>
                    <a:p>
                      <a:pPr algn="ctr"/>
                      <a:r>
                        <a:rPr lang="en-US" altLang="zh-CN" sz="1600" b="0" dirty="0">
                          <a:solidFill>
                            <a:schemeClr val="accent2">
                              <a:lumMod val="50000"/>
                            </a:schemeClr>
                          </a:solidFill>
                          <a:latin typeface="+mn-lt"/>
                        </a:rPr>
                        <a:t>Data</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Set</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Characteristics:</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Multivariate</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Number</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of</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files in public dataset:</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b="0" dirty="0">
                          <a:solidFill>
                            <a:schemeClr val="accent2">
                              <a:lumMod val="50000"/>
                            </a:schemeClr>
                          </a:solidFill>
                          <a:latin typeface="+mn-lt"/>
                        </a:rPr>
                        <a:t>25 CSV</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Area of </a:t>
                      </a:r>
                      <a:r>
                        <a:rPr lang="en-US" altLang="zh-CN" sz="1600" b="0" dirty="0" err="1">
                          <a:solidFill>
                            <a:schemeClr val="accent2">
                              <a:lumMod val="50000"/>
                            </a:schemeClr>
                          </a:solidFill>
                          <a:latin typeface="+mn-lt"/>
                        </a:rPr>
                        <a:t>Sudy</a:t>
                      </a:r>
                      <a:r>
                        <a:rPr lang="en-US" altLang="zh-CN" sz="1600" b="0" dirty="0">
                          <a:solidFill>
                            <a:schemeClr val="accent2">
                              <a:lumMod val="50000"/>
                            </a:schemeClr>
                          </a:solidFill>
                          <a:latin typeface="+mn-lt"/>
                        </a:rPr>
                        <a:t>:</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b="0" dirty="0">
                          <a:solidFill>
                            <a:schemeClr val="accent2">
                              <a:lumMod val="50000"/>
                            </a:schemeClr>
                          </a:solidFill>
                          <a:latin typeface="+mn-lt"/>
                        </a:rPr>
                        <a:t>Autism Research</a:t>
                      </a:r>
                      <a:endParaRPr lang="en-US" sz="1600" b="0" dirty="0">
                        <a:solidFill>
                          <a:schemeClr val="accent2">
                            <a:lumMod val="50000"/>
                          </a:schemeClr>
                        </a:solidFill>
                        <a:latin typeface="+mn-lt"/>
                        <a:cs typeface="Arial" panose="020B0604020202020204" pitchFamily="34" charset="0"/>
                      </a:endParaRPr>
                    </a:p>
                  </a:txBody>
                  <a:tcPr/>
                </a:tc>
                <a:extLst>
                  <a:ext uri="{0D108BD9-81ED-4DB2-BD59-A6C34878D82A}">
                    <a16:rowId xmlns:a16="http://schemas.microsoft.com/office/drawing/2014/main" val="2640731739"/>
                  </a:ext>
                </a:extLst>
              </a:tr>
              <a:tr h="552506">
                <a:tc>
                  <a:txBody>
                    <a:bodyPr/>
                    <a:lstStyle/>
                    <a:p>
                      <a:pPr algn="ctr"/>
                      <a:r>
                        <a:rPr lang="en-US" sz="1600" b="0" dirty="0" err="1">
                          <a:solidFill>
                            <a:schemeClr val="accent2">
                              <a:lumMod val="50000"/>
                            </a:schemeClr>
                          </a:solidFill>
                          <a:latin typeface="+mn-lt"/>
                        </a:rPr>
                        <a:t>Dtype</a:t>
                      </a:r>
                      <a:r>
                        <a:rPr lang="en-US" sz="1600" b="0" dirty="0">
                          <a:solidFill>
                            <a:schemeClr val="accent2">
                              <a:lumMod val="50000"/>
                            </a:schemeClr>
                          </a:solidFill>
                          <a:latin typeface="+mn-lt"/>
                        </a:rPr>
                        <a:t>:</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b="0" dirty="0">
                          <a:solidFill>
                            <a:schemeClr val="accent2">
                              <a:lumMod val="50000"/>
                            </a:schemeClr>
                          </a:solidFill>
                          <a:latin typeface="+mn-lt"/>
                        </a:rPr>
                        <a:t>Int64, float64, object</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Number</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of</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Instances in CSV #1 (including NULL):</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b="0" dirty="0">
                          <a:latin typeface="+mn-lt"/>
                        </a:rPr>
                        <a:t>34,3630</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Dataset posted:</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b="0" dirty="0">
                          <a:solidFill>
                            <a:schemeClr val="accent2">
                              <a:lumMod val="50000"/>
                            </a:schemeClr>
                          </a:solidFill>
                          <a:latin typeface="+mn-lt"/>
                        </a:rPr>
                        <a:t>2022-06-21</a:t>
                      </a:r>
                      <a:endParaRPr lang="en-US" sz="1600" b="0" dirty="0">
                        <a:solidFill>
                          <a:schemeClr val="accent2">
                            <a:lumMod val="50000"/>
                          </a:schemeClr>
                        </a:solidFill>
                        <a:latin typeface="+mn-lt"/>
                        <a:cs typeface="Arial" panose="020B0604020202020204" pitchFamily="34" charset="0"/>
                      </a:endParaRPr>
                    </a:p>
                  </a:txBody>
                  <a:tcPr/>
                </a:tc>
                <a:extLst>
                  <a:ext uri="{0D108BD9-81ED-4DB2-BD59-A6C34878D82A}">
                    <a16:rowId xmlns:a16="http://schemas.microsoft.com/office/drawing/2014/main" val="1879261889"/>
                  </a:ext>
                </a:extLst>
              </a:tr>
              <a:tr h="780009">
                <a:tc>
                  <a:txBody>
                    <a:bodyPr/>
                    <a:lstStyle/>
                    <a:p>
                      <a:pPr algn="ctr"/>
                      <a:r>
                        <a:rPr lang="en-US" altLang="zh-CN" sz="1600" b="0" dirty="0">
                          <a:solidFill>
                            <a:schemeClr val="accent2">
                              <a:lumMod val="50000"/>
                            </a:schemeClr>
                          </a:solidFill>
                          <a:latin typeface="+mn-lt"/>
                        </a:rPr>
                        <a:t>Count of participants in the study (Female, Male)</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16 (7,9)</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Number of Data Points in CSV#1 Missing</a:t>
                      </a:r>
                      <a:r>
                        <a:rPr lang="zh-CN" altLang="en-US" sz="1600" b="0" dirty="0">
                          <a:solidFill>
                            <a:schemeClr val="accent2">
                              <a:lumMod val="50000"/>
                            </a:schemeClr>
                          </a:solidFill>
                          <a:latin typeface="+mn-lt"/>
                        </a:rPr>
                        <a:t> </a:t>
                      </a:r>
                      <a:r>
                        <a:rPr lang="en-US" altLang="zh-CN" sz="1600" b="0" dirty="0">
                          <a:solidFill>
                            <a:schemeClr val="accent2">
                              <a:lumMod val="50000"/>
                            </a:schemeClr>
                          </a:solidFill>
                          <a:latin typeface="+mn-lt"/>
                        </a:rPr>
                        <a:t>Values (NULL values removed):</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sz="1600" dirty="0"/>
                        <a:t>29,847</a:t>
                      </a:r>
                      <a:endParaRPr lang="en-US" sz="1600" b="0" dirty="0">
                        <a:solidFill>
                          <a:schemeClr val="accent2">
                            <a:lumMod val="50000"/>
                          </a:schemeClr>
                        </a:solidFill>
                        <a:latin typeface="+mn-lt"/>
                        <a:cs typeface="Arial" panose="020B0604020202020204" pitchFamily="34" charset="0"/>
                      </a:endParaRPr>
                    </a:p>
                  </a:txBody>
                  <a:tcPr/>
                </a:tc>
                <a:tc>
                  <a:txBody>
                    <a:bodyPr/>
                    <a:lstStyle/>
                    <a:p>
                      <a:pPr algn="ctr"/>
                      <a:r>
                        <a:rPr lang="en-US" altLang="zh-CN" sz="1600" b="0" dirty="0">
                          <a:solidFill>
                            <a:schemeClr val="accent2">
                              <a:lumMod val="50000"/>
                            </a:schemeClr>
                          </a:solidFill>
                          <a:latin typeface="+mn-lt"/>
                        </a:rPr>
                        <a:t>Location:</a:t>
                      </a:r>
                      <a:endParaRPr lang="en-US" sz="1600" b="0" dirty="0">
                        <a:solidFill>
                          <a:schemeClr val="accent2">
                            <a:lumMod val="50000"/>
                          </a:schemeClr>
                        </a:solidFill>
                        <a:latin typeface="+mn-lt"/>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err="1">
                          <a:solidFill>
                            <a:schemeClr val="accent2">
                              <a:lumMod val="50000"/>
                            </a:schemeClr>
                          </a:solidFill>
                          <a:latin typeface="+mn-lt"/>
                        </a:rPr>
                        <a:t>Hauste</a:t>
                      </a:r>
                      <a:r>
                        <a:rPr lang="en-US" altLang="zh-CN" sz="1600" b="0" dirty="0">
                          <a:solidFill>
                            <a:schemeClr val="accent2">
                              <a:lumMod val="50000"/>
                            </a:schemeClr>
                          </a:solidFill>
                          <a:latin typeface="+mn-lt"/>
                        </a:rPr>
                        <a:t> de France</a:t>
                      </a:r>
                      <a:endParaRPr lang="en-US" sz="1600" b="0" dirty="0">
                        <a:solidFill>
                          <a:schemeClr val="accent2">
                            <a:lumMod val="50000"/>
                          </a:schemeClr>
                        </a:solidFill>
                        <a:latin typeface="+mn-lt"/>
                      </a:endParaRPr>
                    </a:p>
                    <a:p>
                      <a:pPr algn="ctr"/>
                      <a:endParaRPr lang="en-US" sz="1600" b="0" dirty="0">
                        <a:solidFill>
                          <a:schemeClr val="accent2">
                            <a:lumMod val="50000"/>
                          </a:schemeClr>
                        </a:solidFill>
                        <a:latin typeface="+mn-lt"/>
                        <a:cs typeface="Arial" panose="020B0604020202020204" pitchFamily="34" charset="0"/>
                      </a:endParaRPr>
                    </a:p>
                  </a:txBody>
                  <a:tcPr/>
                </a:tc>
                <a:extLst>
                  <a:ext uri="{0D108BD9-81ED-4DB2-BD59-A6C34878D82A}">
                    <a16:rowId xmlns:a16="http://schemas.microsoft.com/office/drawing/2014/main" val="3736889134"/>
                  </a:ext>
                </a:extLst>
              </a:tr>
            </a:tbl>
          </a:graphicData>
        </a:graphic>
      </p:graphicFrame>
      <p:sp>
        <p:nvSpPr>
          <p:cNvPr id="12" name="Content Placeholder 2">
            <a:extLst>
              <a:ext uri="{FF2B5EF4-FFF2-40B4-BE49-F238E27FC236}">
                <a16:creationId xmlns:a16="http://schemas.microsoft.com/office/drawing/2014/main" id="{07E3A3A8-2F6F-BCD6-F93A-6F47FED75516}"/>
              </a:ext>
            </a:extLst>
          </p:cNvPr>
          <p:cNvSpPr txBox="1">
            <a:spLocks/>
          </p:cNvSpPr>
          <p:nvPr/>
        </p:nvSpPr>
        <p:spPr>
          <a:xfrm>
            <a:off x="6422662" y="1443372"/>
            <a:ext cx="4994417" cy="213777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600" dirty="0"/>
              <a:t>25 separate, single eye tracking experiments tracked on separate csv-formatted files</a:t>
            </a:r>
          </a:p>
          <a:p>
            <a:pPr lvl="2"/>
            <a:r>
              <a:rPr lang="en-US" dirty="0"/>
              <a:t>Due to the size of the data, in this presentation, we will be looking at CSV #1 of the list</a:t>
            </a:r>
          </a:p>
          <a:p>
            <a:r>
              <a:rPr lang="en-US" sz="1600" dirty="0"/>
              <a:t>Each participant’s study duration was ~5 minutes</a:t>
            </a:r>
          </a:p>
          <a:p>
            <a:r>
              <a:rPr lang="en-US" sz="1600" dirty="0"/>
              <a:t>Multiple participants were seen per each session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02729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C14-AA5D-F8BF-A6CE-D9EF023A9458}"/>
              </a:ext>
            </a:extLst>
          </p:cNvPr>
          <p:cNvSpPr>
            <a:spLocks noGrp="1"/>
          </p:cNvSpPr>
          <p:nvPr>
            <p:ph type="title"/>
          </p:nvPr>
        </p:nvSpPr>
        <p:spPr/>
        <p:txBody>
          <a:bodyPr/>
          <a:lstStyle/>
          <a:p>
            <a:r>
              <a:rPr lang="en-US" dirty="0"/>
              <a:t>Important terms</a:t>
            </a:r>
          </a:p>
        </p:txBody>
      </p:sp>
      <p:sp>
        <p:nvSpPr>
          <p:cNvPr id="3" name="Content Placeholder 2">
            <a:extLst>
              <a:ext uri="{FF2B5EF4-FFF2-40B4-BE49-F238E27FC236}">
                <a16:creationId xmlns:a16="http://schemas.microsoft.com/office/drawing/2014/main" id="{302D1C31-A4C9-CD0F-F6BB-1DFB73CFD3B6}"/>
              </a:ext>
            </a:extLst>
          </p:cNvPr>
          <p:cNvSpPr>
            <a:spLocks noGrp="1"/>
          </p:cNvSpPr>
          <p:nvPr>
            <p:ph idx="1"/>
          </p:nvPr>
        </p:nvSpPr>
        <p:spPr/>
        <p:txBody>
          <a:bodyPr>
            <a:normAutofit/>
          </a:bodyPr>
          <a:lstStyle/>
          <a:p>
            <a:r>
              <a:rPr lang="en-US" dirty="0"/>
              <a:t>Fixation</a:t>
            </a:r>
          </a:p>
          <a:p>
            <a:r>
              <a:rPr lang="en-US" dirty="0"/>
              <a:t>Saccade</a:t>
            </a:r>
          </a:p>
          <a:p>
            <a:r>
              <a:rPr lang="en-US" dirty="0"/>
              <a:t>Blinks</a:t>
            </a:r>
          </a:p>
          <a:p>
            <a:r>
              <a:rPr lang="en-US" dirty="0"/>
              <a:t>Point of Regard</a:t>
            </a:r>
          </a:p>
          <a:p>
            <a:r>
              <a:rPr lang="en-US" dirty="0"/>
              <a:t>Pupil Diameter</a:t>
            </a:r>
          </a:p>
          <a:p>
            <a:r>
              <a:rPr lang="en-US" dirty="0"/>
              <a:t>AOI (Area of </a:t>
            </a:r>
            <a:r>
              <a:rPr lang="en-US" dirty="0" err="1"/>
              <a:t>Interet</a:t>
            </a:r>
            <a:r>
              <a:rPr lang="en-US" dirty="0"/>
              <a:t>)</a:t>
            </a:r>
          </a:p>
        </p:txBody>
      </p:sp>
      <p:sp>
        <p:nvSpPr>
          <p:cNvPr id="5" name="TextBox 4">
            <a:extLst>
              <a:ext uri="{FF2B5EF4-FFF2-40B4-BE49-F238E27FC236}">
                <a16:creationId xmlns:a16="http://schemas.microsoft.com/office/drawing/2014/main" id="{A926563F-2C36-9948-E17B-71AC3F6E5CFE}"/>
              </a:ext>
            </a:extLst>
          </p:cNvPr>
          <p:cNvSpPr txBox="1"/>
          <p:nvPr/>
        </p:nvSpPr>
        <p:spPr>
          <a:xfrm>
            <a:off x="3798127" y="5555361"/>
            <a:ext cx="4595745" cy="369332"/>
          </a:xfrm>
          <a:prstGeom prst="rect">
            <a:avLst/>
          </a:prstGeom>
          <a:noFill/>
        </p:spPr>
        <p:txBody>
          <a:bodyPr wrap="none" rtlCol="0">
            <a:spAutoFit/>
          </a:bodyPr>
          <a:lstStyle/>
          <a:p>
            <a:r>
              <a:rPr lang="en-US" dirty="0">
                <a:hlinkClick r:id="rId3"/>
              </a:rPr>
              <a:t>https://eyeware.tech/blog/what-is-eye-tracking/</a:t>
            </a:r>
            <a:r>
              <a:rPr lang="en-US" dirty="0"/>
              <a:t>. </a:t>
            </a:r>
          </a:p>
        </p:txBody>
      </p:sp>
    </p:spTree>
    <p:extLst>
      <p:ext uri="{BB962C8B-B14F-4D97-AF65-F5344CB8AC3E}">
        <p14:creationId xmlns:p14="http://schemas.microsoft.com/office/powerpoint/2010/main" val="243500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48D322-7DA2-6D90-5CD9-BFC53902A12E}"/>
              </a:ext>
            </a:extLst>
          </p:cNvPr>
          <p:cNvSpPr>
            <a:spLocks noGrp="1"/>
          </p:cNvSpPr>
          <p:nvPr>
            <p:ph type="body" idx="1"/>
          </p:nvPr>
        </p:nvSpPr>
        <p:spPr/>
        <p:txBody>
          <a:bodyPr/>
          <a:lstStyle/>
          <a:p>
            <a:r>
              <a:rPr lang="en-US" dirty="0"/>
              <a:t>Screenshot from study paper</a:t>
            </a:r>
          </a:p>
        </p:txBody>
      </p:sp>
      <p:sp>
        <p:nvSpPr>
          <p:cNvPr id="5" name="Text Placeholder 4">
            <a:extLst>
              <a:ext uri="{FF2B5EF4-FFF2-40B4-BE49-F238E27FC236}">
                <a16:creationId xmlns:a16="http://schemas.microsoft.com/office/drawing/2014/main" id="{CAA5841E-1FEA-3320-5015-2E9F25E0F3BE}"/>
              </a:ext>
            </a:extLst>
          </p:cNvPr>
          <p:cNvSpPr>
            <a:spLocks noGrp="1"/>
          </p:cNvSpPr>
          <p:nvPr>
            <p:ph type="body" sz="quarter" idx="13"/>
          </p:nvPr>
        </p:nvSpPr>
        <p:spPr/>
        <p:txBody>
          <a:bodyPr/>
          <a:lstStyle/>
          <a:p>
            <a:r>
              <a:rPr lang="en-US" dirty="0"/>
              <a:t>Example of experiment set up</a:t>
            </a:r>
          </a:p>
        </p:txBody>
      </p:sp>
      <p:sp>
        <p:nvSpPr>
          <p:cNvPr id="6" name="Title 5">
            <a:extLst>
              <a:ext uri="{FF2B5EF4-FFF2-40B4-BE49-F238E27FC236}">
                <a16:creationId xmlns:a16="http://schemas.microsoft.com/office/drawing/2014/main" id="{A838D3EC-0431-A2FC-1157-A802EDE96291}"/>
              </a:ext>
            </a:extLst>
          </p:cNvPr>
          <p:cNvSpPr>
            <a:spLocks noGrp="1"/>
          </p:cNvSpPr>
          <p:nvPr>
            <p:ph type="title"/>
          </p:nvPr>
        </p:nvSpPr>
        <p:spPr/>
        <p:txBody>
          <a:bodyPr/>
          <a:lstStyle/>
          <a:p>
            <a:r>
              <a:rPr lang="en-US" dirty="0"/>
              <a:t>Eye tracking</a:t>
            </a:r>
          </a:p>
        </p:txBody>
      </p:sp>
      <p:pic>
        <p:nvPicPr>
          <p:cNvPr id="7" name="Content Placeholder 7" descr="A picture containing text, person, male&#10;&#10;Description automatically generated">
            <a:extLst>
              <a:ext uri="{FF2B5EF4-FFF2-40B4-BE49-F238E27FC236}">
                <a16:creationId xmlns:a16="http://schemas.microsoft.com/office/drawing/2014/main" id="{BC554804-EF58-4D36-855A-B984B23837C7}"/>
              </a:ext>
            </a:extLst>
          </p:cNvPr>
          <p:cNvPicPr>
            <a:picLocks noGrp="1" noChangeAspect="1"/>
          </p:cNvPicPr>
          <p:nvPr>
            <p:ph sz="half" idx="2"/>
          </p:nvPr>
        </p:nvPicPr>
        <p:blipFill>
          <a:blip r:embed="rId3"/>
          <a:stretch>
            <a:fillRect/>
          </a:stretch>
        </p:blipFill>
        <p:spPr>
          <a:xfrm>
            <a:off x="1722554" y="3143250"/>
            <a:ext cx="3990742" cy="2597150"/>
          </a:xfrm>
        </p:spPr>
      </p:pic>
      <p:pic>
        <p:nvPicPr>
          <p:cNvPr id="3074" name="Picture 2" descr="Laboratory setting for EyeTribe and SMI accuracy comparison. | Download  Scientific Diagram">
            <a:extLst>
              <a:ext uri="{FF2B5EF4-FFF2-40B4-BE49-F238E27FC236}">
                <a16:creationId xmlns:a16="http://schemas.microsoft.com/office/drawing/2014/main" id="{24AFC5A3-F670-541F-6DCF-145A215847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37" b="13051"/>
          <a:stretch/>
        </p:blipFill>
        <p:spPr bwMode="auto">
          <a:xfrm>
            <a:off x="6837515" y="3142167"/>
            <a:ext cx="3271849" cy="25982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4A4C0C-F33D-9D12-08AE-CCC5E24D634E}"/>
              </a:ext>
            </a:extLst>
          </p:cNvPr>
          <p:cNvSpPr txBox="1"/>
          <p:nvPr/>
        </p:nvSpPr>
        <p:spPr>
          <a:xfrm>
            <a:off x="3798127" y="6057384"/>
            <a:ext cx="4595745" cy="369332"/>
          </a:xfrm>
          <a:prstGeom prst="rect">
            <a:avLst/>
          </a:prstGeom>
          <a:noFill/>
        </p:spPr>
        <p:txBody>
          <a:bodyPr wrap="none" rtlCol="0">
            <a:spAutoFit/>
          </a:bodyPr>
          <a:lstStyle/>
          <a:p>
            <a:r>
              <a:rPr lang="en-US" dirty="0">
                <a:hlinkClick r:id="rId5"/>
              </a:rPr>
              <a:t>https://eyeware.tech/blog/what-is-eye-tracking/</a:t>
            </a:r>
            <a:r>
              <a:rPr lang="en-US" dirty="0"/>
              <a:t>. </a:t>
            </a:r>
          </a:p>
        </p:txBody>
      </p:sp>
    </p:spTree>
    <p:extLst>
      <p:ext uri="{BB962C8B-B14F-4D97-AF65-F5344CB8AC3E}">
        <p14:creationId xmlns:p14="http://schemas.microsoft.com/office/powerpoint/2010/main" val="2454508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oordinate systems - Tobii Pro SDK documentation">
            <a:extLst>
              <a:ext uri="{FF2B5EF4-FFF2-40B4-BE49-F238E27FC236}">
                <a16:creationId xmlns:a16="http://schemas.microsoft.com/office/drawing/2014/main" id="{7B1C0156-6FB3-792F-D3AF-8810909A3E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9487" y="1124712"/>
            <a:ext cx="8193025" cy="460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9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BDBFF-CE62-7D2F-9C21-DAB89196AB83}"/>
              </a:ext>
            </a:extLst>
          </p:cNvPr>
          <p:cNvSpPr>
            <a:spLocks noGrp="1"/>
          </p:cNvSpPr>
          <p:nvPr>
            <p:ph type="title"/>
          </p:nvPr>
        </p:nvSpPr>
        <p:spPr>
          <a:xfrm>
            <a:off x="8310268" y="2834640"/>
            <a:ext cx="3066937" cy="1188720"/>
          </a:xfrm>
        </p:spPr>
        <p:txBody>
          <a:bodyPr>
            <a:normAutofit/>
          </a:bodyPr>
          <a:lstStyle/>
          <a:p>
            <a:r>
              <a:rPr lang="en-US" sz="2000"/>
              <a:t>Autism spectrum disorder</a:t>
            </a:r>
          </a:p>
        </p:txBody>
      </p:sp>
      <p:sp>
        <p:nvSpPr>
          <p:cNvPr id="2064" name="Rectangle 2063">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6" name="Rectangle 2065">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hat Is The Autism Wheel?">
            <a:extLst>
              <a:ext uri="{FF2B5EF4-FFF2-40B4-BE49-F238E27FC236}">
                <a16:creationId xmlns:a16="http://schemas.microsoft.com/office/drawing/2014/main" id="{84CAB01E-FD3D-003B-C2A1-3B357A1F43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79" y="1346906"/>
            <a:ext cx="6227064" cy="4172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2B386F-869E-6EFC-2467-60D3F9BEA418}"/>
              </a:ext>
            </a:extLst>
          </p:cNvPr>
          <p:cNvSpPr txBox="1"/>
          <p:nvPr/>
        </p:nvSpPr>
        <p:spPr>
          <a:xfrm>
            <a:off x="4257511" y="6211669"/>
            <a:ext cx="4800930" cy="646331"/>
          </a:xfrm>
          <a:prstGeom prst="rect">
            <a:avLst/>
          </a:prstGeom>
          <a:noFill/>
        </p:spPr>
        <p:txBody>
          <a:bodyPr wrap="none" rtlCol="0">
            <a:spAutoFit/>
          </a:bodyPr>
          <a:lstStyle/>
          <a:p>
            <a:r>
              <a:rPr lang="en-US" dirty="0">
                <a:hlinkClick r:id="rId4"/>
              </a:rPr>
              <a:t>https://www.crossrivertherapy.com/autism/wheel</a:t>
            </a:r>
            <a:r>
              <a:rPr lang="en-US" dirty="0"/>
              <a:t> </a:t>
            </a:r>
          </a:p>
          <a:p>
            <a:endParaRPr lang="en-US" dirty="0"/>
          </a:p>
        </p:txBody>
      </p:sp>
    </p:spTree>
    <p:extLst>
      <p:ext uri="{BB962C8B-B14F-4D97-AF65-F5344CB8AC3E}">
        <p14:creationId xmlns:p14="http://schemas.microsoft.com/office/powerpoint/2010/main" val="4029111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0461-3EC4-160E-18AD-A96A17756142}"/>
              </a:ext>
            </a:extLst>
          </p:cNvPr>
          <p:cNvSpPr>
            <a:spLocks noGrp="1"/>
          </p:cNvSpPr>
          <p:nvPr>
            <p:ph type="title"/>
          </p:nvPr>
        </p:nvSpPr>
        <p:spPr>
          <a:xfrm>
            <a:off x="3097563" y="213405"/>
            <a:ext cx="5191640" cy="595167"/>
          </a:xfrm>
        </p:spPr>
        <p:txBody>
          <a:bodyPr>
            <a:normAutofit fontScale="90000"/>
          </a:bodyPr>
          <a:lstStyle/>
          <a:p>
            <a:r>
              <a:rPr lang="en-US" dirty="0"/>
              <a:t>Machine learning RECAP</a:t>
            </a:r>
          </a:p>
        </p:txBody>
      </p:sp>
      <p:pic>
        <p:nvPicPr>
          <p:cNvPr id="14338" name="Picture 2" descr="Machine learning architecture and framework - ScienceDirect">
            <a:extLst>
              <a:ext uri="{FF2B5EF4-FFF2-40B4-BE49-F238E27FC236}">
                <a16:creationId xmlns:a16="http://schemas.microsoft.com/office/drawing/2014/main" id="{4367A36A-2757-2E76-C602-B7236DCD7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01" y="1029446"/>
            <a:ext cx="9738564" cy="53175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78C888-EAB0-B8BF-D9E4-1877E3CDB92B}"/>
              </a:ext>
            </a:extLst>
          </p:cNvPr>
          <p:cNvSpPr txBox="1"/>
          <p:nvPr/>
        </p:nvSpPr>
        <p:spPr>
          <a:xfrm>
            <a:off x="1882589" y="6383219"/>
            <a:ext cx="7620000" cy="369332"/>
          </a:xfrm>
          <a:prstGeom prst="rect">
            <a:avLst/>
          </a:prstGeom>
          <a:noFill/>
        </p:spPr>
        <p:txBody>
          <a:bodyPr wrap="square">
            <a:spAutoFit/>
          </a:bodyPr>
          <a:lstStyle/>
          <a:p>
            <a:r>
              <a:rPr lang="en-US" dirty="0">
                <a:hlinkClick r:id="rId4"/>
              </a:rPr>
              <a:t>https://www.sciencedirect.com/science/article/abs/pii/B9780128212295000057</a:t>
            </a:r>
            <a:r>
              <a:rPr lang="en-US" dirty="0"/>
              <a:t> </a:t>
            </a:r>
          </a:p>
        </p:txBody>
      </p:sp>
      <p:sp>
        <p:nvSpPr>
          <p:cNvPr id="14" name="Rectangle 13">
            <a:extLst>
              <a:ext uri="{FF2B5EF4-FFF2-40B4-BE49-F238E27FC236}">
                <a16:creationId xmlns:a16="http://schemas.microsoft.com/office/drawing/2014/main" id="{3FF0535D-3E01-1D60-09FF-C14402ABE846}"/>
              </a:ext>
            </a:extLst>
          </p:cNvPr>
          <p:cNvSpPr/>
          <p:nvPr/>
        </p:nvSpPr>
        <p:spPr>
          <a:xfrm>
            <a:off x="4826051" y="5577542"/>
            <a:ext cx="2452130" cy="502023"/>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pitchFamily="2" charset="0"/>
              </a:rPr>
              <a:t>Split Train and Test Data</a:t>
            </a:r>
          </a:p>
        </p:txBody>
      </p:sp>
      <p:sp>
        <p:nvSpPr>
          <p:cNvPr id="15" name="Rectangle 14">
            <a:extLst>
              <a:ext uri="{FF2B5EF4-FFF2-40B4-BE49-F238E27FC236}">
                <a16:creationId xmlns:a16="http://schemas.microsoft.com/office/drawing/2014/main" id="{415CB491-E1E3-7D76-A0ED-B6B77600C152}"/>
              </a:ext>
            </a:extLst>
          </p:cNvPr>
          <p:cNvSpPr/>
          <p:nvPr/>
        </p:nvSpPr>
        <p:spPr>
          <a:xfrm>
            <a:off x="7278181" y="5525249"/>
            <a:ext cx="1270352" cy="502022"/>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pitchFamily="2" charset="0"/>
              </a:rPr>
              <a:t>Testing data</a:t>
            </a:r>
          </a:p>
        </p:txBody>
      </p:sp>
      <p:sp>
        <p:nvSpPr>
          <p:cNvPr id="16" name="Rectangle 15">
            <a:extLst>
              <a:ext uri="{FF2B5EF4-FFF2-40B4-BE49-F238E27FC236}">
                <a16:creationId xmlns:a16="http://schemas.microsoft.com/office/drawing/2014/main" id="{163FA925-4896-5EA8-37A7-FADD48DE3194}"/>
              </a:ext>
            </a:extLst>
          </p:cNvPr>
          <p:cNvSpPr/>
          <p:nvPr/>
        </p:nvSpPr>
        <p:spPr>
          <a:xfrm>
            <a:off x="5692589" y="4859859"/>
            <a:ext cx="454743" cy="7176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7E8F88C-854A-0D08-2FDB-EE6B2E39D37A}"/>
              </a:ext>
            </a:extLst>
          </p:cNvPr>
          <p:cNvCxnSpPr>
            <a:cxnSpLocks/>
          </p:cNvCxnSpPr>
          <p:nvPr/>
        </p:nvCxnSpPr>
        <p:spPr>
          <a:xfrm flipV="1">
            <a:off x="6372512" y="4202132"/>
            <a:ext cx="476523" cy="116136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24682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{92DC254B-FE36-6E47-A219-A4DC53945A2E}tf10001120</Template>
  <TotalTime>33299</TotalTime>
  <Words>4545</Words>
  <Application>Microsoft Macintosh PowerPoint</Application>
  <PresentationFormat>Widescreen</PresentationFormat>
  <Paragraphs>411</Paragraphs>
  <Slides>30</Slides>
  <Notes>30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-apple-system</vt:lpstr>
      <vt:lpstr>Arial</vt:lpstr>
      <vt:lpstr>Calibri</vt:lpstr>
      <vt:lpstr>Gill Sans MT</vt:lpstr>
      <vt:lpstr>Google Sans</vt:lpstr>
      <vt:lpstr>Lato</vt:lpstr>
      <vt:lpstr>Roboto</vt:lpstr>
      <vt:lpstr>system-ui</vt:lpstr>
      <vt:lpstr>Times</vt:lpstr>
      <vt:lpstr>Parcel</vt:lpstr>
      <vt:lpstr>Autism diagnosis ML Model based on Eye movement Tracking </vt:lpstr>
      <vt:lpstr>OVERALL goal</vt:lpstr>
      <vt:lpstr>PowerPoint Presentation</vt:lpstr>
      <vt:lpstr>Summary of study</vt:lpstr>
      <vt:lpstr>Important terms</vt:lpstr>
      <vt:lpstr>Eye tracking</vt:lpstr>
      <vt:lpstr>PowerPoint Presentation</vt:lpstr>
      <vt:lpstr>Autism spectrum disorder</vt:lpstr>
      <vt:lpstr>Machine learning RECAP</vt:lpstr>
      <vt:lpstr>Features and Types of Features </vt:lpstr>
      <vt:lpstr>MISSING DATA DROPPED</vt:lpstr>
      <vt:lpstr>Color of balloon</vt:lpstr>
      <vt:lpstr>Category Group</vt:lpstr>
      <vt:lpstr>CARS Score Feature</vt:lpstr>
      <vt:lpstr>Null DATA DROPPED</vt:lpstr>
      <vt:lpstr>Features in the dataset</vt:lpstr>
      <vt:lpstr>Correlation Heatmap of features</vt:lpstr>
      <vt:lpstr>Final Feature Selection</vt:lpstr>
      <vt:lpstr>Categorical Features</vt:lpstr>
      <vt:lpstr>Target Evaluation</vt:lpstr>
      <vt:lpstr>Machine learning RECAP</vt:lpstr>
      <vt:lpstr>Dataset test and train split</vt:lpstr>
      <vt:lpstr>Model selection: Logistic Regression</vt:lpstr>
      <vt:lpstr>WHY PCA?</vt:lpstr>
      <vt:lpstr>PCA + Logistic Regression model Pipeline</vt:lpstr>
      <vt:lpstr>Overall summary</vt:lpstr>
      <vt:lpstr>challenges and proposed suggestion </vt:lpstr>
      <vt:lpstr>References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Bohan Zhang</dc:creator>
  <cp:lastModifiedBy>Crystal Rubalcava</cp:lastModifiedBy>
  <cp:revision>20</cp:revision>
  <dcterms:created xsi:type="dcterms:W3CDTF">2022-04-18T02:59:17Z</dcterms:created>
  <dcterms:modified xsi:type="dcterms:W3CDTF">2023-04-25T21:42:33Z</dcterms:modified>
</cp:coreProperties>
</file>